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
  </p:notesMasterIdLst>
  <p:handoutMasterIdLst>
    <p:handoutMasterId r:id="rId100"/>
  </p:handoutMasterIdLst>
  <p:sldIdLst>
    <p:sldId id="389" r:id="rId3"/>
    <p:sldId id="799" r:id="rId5"/>
    <p:sldId id="893" r:id="rId6"/>
    <p:sldId id="800" r:id="rId7"/>
    <p:sldId id="801" r:id="rId8"/>
    <p:sldId id="802" r:id="rId9"/>
    <p:sldId id="803" r:id="rId10"/>
    <p:sldId id="804" r:id="rId11"/>
    <p:sldId id="805" r:id="rId12"/>
    <p:sldId id="806" r:id="rId13"/>
    <p:sldId id="807" r:id="rId14"/>
    <p:sldId id="808" r:id="rId15"/>
    <p:sldId id="809" r:id="rId16"/>
    <p:sldId id="894" r:id="rId17"/>
    <p:sldId id="810" r:id="rId18"/>
    <p:sldId id="895" r:id="rId19"/>
    <p:sldId id="812" r:id="rId20"/>
    <p:sldId id="813" r:id="rId21"/>
    <p:sldId id="814" r:id="rId22"/>
    <p:sldId id="815" r:id="rId23"/>
    <p:sldId id="816" r:id="rId24"/>
    <p:sldId id="817" r:id="rId25"/>
    <p:sldId id="818" r:id="rId26"/>
    <p:sldId id="819" r:id="rId27"/>
    <p:sldId id="820" r:id="rId28"/>
    <p:sldId id="821" r:id="rId29"/>
    <p:sldId id="822" r:id="rId30"/>
    <p:sldId id="823" r:id="rId31"/>
    <p:sldId id="824" r:id="rId32"/>
    <p:sldId id="825" r:id="rId33"/>
    <p:sldId id="896" r:id="rId34"/>
    <p:sldId id="897" r:id="rId35"/>
    <p:sldId id="864" r:id="rId36"/>
    <p:sldId id="898" r:id="rId37"/>
    <p:sldId id="866" r:id="rId38"/>
    <p:sldId id="867" r:id="rId39"/>
    <p:sldId id="868" r:id="rId40"/>
    <p:sldId id="869" r:id="rId41"/>
    <p:sldId id="870" r:id="rId42"/>
    <p:sldId id="871" r:id="rId43"/>
    <p:sldId id="872" r:id="rId44"/>
    <p:sldId id="873" r:id="rId45"/>
    <p:sldId id="874" r:id="rId46"/>
    <p:sldId id="899" r:id="rId47"/>
    <p:sldId id="900" r:id="rId48"/>
    <p:sldId id="901" r:id="rId49"/>
    <p:sldId id="902" r:id="rId50"/>
    <p:sldId id="875" r:id="rId51"/>
    <p:sldId id="876" r:id="rId52"/>
    <p:sldId id="877" r:id="rId53"/>
    <p:sldId id="878" r:id="rId54"/>
    <p:sldId id="882" r:id="rId55"/>
    <p:sldId id="883" r:id="rId56"/>
    <p:sldId id="884" r:id="rId57"/>
    <p:sldId id="885" r:id="rId58"/>
    <p:sldId id="886" r:id="rId59"/>
    <p:sldId id="887" r:id="rId60"/>
    <p:sldId id="888" r:id="rId61"/>
    <p:sldId id="903" r:id="rId62"/>
    <p:sldId id="904" r:id="rId63"/>
    <p:sldId id="905" r:id="rId64"/>
    <p:sldId id="826" r:id="rId65"/>
    <p:sldId id="906" r:id="rId66"/>
    <p:sldId id="907" r:id="rId67"/>
    <p:sldId id="908" r:id="rId68"/>
    <p:sldId id="909" r:id="rId69"/>
    <p:sldId id="910" r:id="rId70"/>
    <p:sldId id="911" r:id="rId71"/>
    <p:sldId id="912" r:id="rId72"/>
    <p:sldId id="913" r:id="rId73"/>
    <p:sldId id="914" r:id="rId74"/>
    <p:sldId id="915" r:id="rId75"/>
    <p:sldId id="916" r:id="rId76"/>
    <p:sldId id="917" r:id="rId77"/>
    <p:sldId id="918" r:id="rId78"/>
    <p:sldId id="919" r:id="rId79"/>
    <p:sldId id="920" r:id="rId80"/>
    <p:sldId id="921" r:id="rId81"/>
    <p:sldId id="922" r:id="rId82"/>
    <p:sldId id="923" r:id="rId83"/>
    <p:sldId id="924" r:id="rId84"/>
    <p:sldId id="925" r:id="rId85"/>
    <p:sldId id="926" r:id="rId86"/>
    <p:sldId id="927" r:id="rId87"/>
    <p:sldId id="928" r:id="rId88"/>
    <p:sldId id="929" r:id="rId89"/>
    <p:sldId id="930" r:id="rId90"/>
    <p:sldId id="931" r:id="rId91"/>
    <p:sldId id="932" r:id="rId92"/>
    <p:sldId id="933" r:id="rId93"/>
    <p:sldId id="934" r:id="rId94"/>
    <p:sldId id="935" r:id="rId95"/>
    <p:sldId id="936" r:id="rId96"/>
    <p:sldId id="937" r:id="rId97"/>
    <p:sldId id="938" r:id="rId98"/>
    <p:sldId id="939" r:id="rId99"/>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9EC"/>
    <a:srgbClr val="D0CCD7"/>
    <a:srgbClr val="3D1B5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autoAdjust="0"/>
    <p:restoredTop sz="88943" autoAdjust="0"/>
  </p:normalViewPr>
  <p:slideViewPr>
    <p:cSldViewPr>
      <p:cViewPr varScale="1">
        <p:scale>
          <a:sx n="78" d="100"/>
          <a:sy n="78" d="100"/>
        </p:scale>
        <p:origin x="504"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3" Type="http://schemas.openxmlformats.org/officeDocument/2006/relationships/tableStyles" Target="tableStyles.xml"/><Relationship Id="rId102" Type="http://schemas.openxmlformats.org/officeDocument/2006/relationships/viewProps" Target="viewProps.xml"/><Relationship Id="rId101" Type="http://schemas.openxmlformats.org/officeDocument/2006/relationships/presProps" Target="presProps.xml"/><Relationship Id="rId100"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0.w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emf"/><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E9513696-CA43-4325-9F5E-B91E9C58B1AB}" type="slidenum">
              <a:rPr lang="en-US" sz="1500">
                <a:latin typeface="Arial" panose="020B0604020202020204" pitchFamily="34" charset="0"/>
              </a:rPr>
            </a:fld>
            <a:endParaRPr lang="en-US" sz="1500" dirty="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0888"/>
            <a:ext cx="5365750" cy="4319587"/>
          </a:xfrm>
          <a:prstGeom prst="rect">
            <a:avLst/>
          </a:prstGeom>
          <a:noFill/>
          <a:ln w="12700">
            <a:noFill/>
            <a:miter lim="800000"/>
          </a:ln>
          <a:effectLst/>
        </p:spPr>
        <p:txBody>
          <a:bodyPr vert="horz" wrap="square" lIns="95655" tIns="46988" rIns="95655" bIns="46988" numCol="1" anchor="t" anchorCtr="0" compatLnSpc="1"/>
          <a:lstStyle/>
          <a:p>
            <a:pPr lvl="0"/>
            <a:r>
              <a:rPr lang="en-US" noProof="0" dirty="0"/>
              <a:t>Click to edit Master notes styles</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a:p>
            <a:pPr lvl="4"/>
            <a:r>
              <a:rPr lang="en-US" noProof="0" dirty="0"/>
              <a:t>Fifth Level</a:t>
            </a:r>
            <a:endParaRPr lang="en-US" noProof="0" dirty="0"/>
          </a:p>
        </p:txBody>
      </p:sp>
      <p:sp>
        <p:nvSpPr>
          <p:cNvPr id="28675" name="Rectangle 3"/>
          <p:cNvSpPr>
            <a:spLocks noGrp="1" noRot="1" noChangeAspect="1" noChangeArrowheads="1" noTextEdit="1"/>
          </p:cNvSpPr>
          <p:nvPr>
            <p:ph type="sldImg" idx="2"/>
          </p:nvPr>
        </p:nvSpPr>
        <p:spPr bwMode="auto">
          <a:xfrm>
            <a:off x="469900" y="727075"/>
            <a:ext cx="6375400" cy="3586163"/>
          </a:xfrm>
          <a:prstGeom prst="rect">
            <a:avLst/>
          </a:prstGeom>
          <a:noFill/>
          <a:ln w="12700">
            <a:solidFill>
              <a:schemeClr val="tx1"/>
            </a:solidFill>
            <a:miter lim="800000"/>
          </a:ln>
          <a:extLst>
            <a:ext uri="{909E8E84-426E-40DD-AFC4-6F175D3DCCD1}">
              <a14:hiddenFill xmlns:a14="http://schemas.microsoft.com/office/drawing/2010/main">
                <a:solidFill>
                  <a:srgbClr val="FFFFFF"/>
                </a:solidFill>
              </a14:hiddenFill>
            </a:ext>
          </a:extLst>
        </p:spPr>
      </p:sp>
      <p:sp>
        <p:nvSpPr>
          <p:cNvPr id="28676" name="Rectangle 4"/>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23E09036-710B-405F-A140-37A15B45B9E7}" type="slidenum">
              <a:rPr lang="en-US" sz="1500" b="0" i="0">
                <a:latin typeface="Arial" panose="020B0604020202020204" pitchFamily="34" charset="0"/>
              </a:rPr>
            </a:fld>
            <a:endParaRPr lang="en-US" sz="1500" b="0" i="0" dirty="0">
              <a:latin typeface="Arial" panose="020B060402020202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a:t>
            </a:r>
            <a:r>
              <a:rPr lang="en-AU" baseline="0" dirty="0"/>
              <a:t> the question about only having historical return information.</a:t>
            </a:r>
            <a:endParaRPr lang="en-AU" dirty="0"/>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9005">
              <a:defRPr>
                <a:solidFill>
                  <a:schemeClr val="tx1"/>
                </a:solidFill>
                <a:latin typeface="Verdana" panose="020B0604030504040204" pitchFamily="4" charset="0"/>
              </a:defRPr>
            </a:lvl1pPr>
            <a:lvl2pPr marL="742950" indent="-285750" defTabSz="929005">
              <a:defRPr>
                <a:solidFill>
                  <a:schemeClr val="tx1"/>
                </a:solidFill>
                <a:latin typeface="Verdana" panose="020B0604030504040204" pitchFamily="4" charset="0"/>
              </a:defRPr>
            </a:lvl2pPr>
            <a:lvl3pPr marL="1143000" indent="-228600" defTabSz="929005">
              <a:defRPr>
                <a:solidFill>
                  <a:schemeClr val="tx1"/>
                </a:solidFill>
                <a:latin typeface="Verdana" panose="020B0604030504040204" pitchFamily="4" charset="0"/>
              </a:defRPr>
            </a:lvl3pPr>
            <a:lvl4pPr marL="1600200" indent="-228600" defTabSz="929005">
              <a:defRPr>
                <a:solidFill>
                  <a:schemeClr val="tx1"/>
                </a:solidFill>
                <a:latin typeface="Verdana" panose="020B0604030504040204" pitchFamily="4" charset="0"/>
              </a:defRPr>
            </a:lvl4pPr>
            <a:lvl5pPr marL="2057400" indent="-228600" defTabSz="929005">
              <a:defRPr>
                <a:solidFill>
                  <a:schemeClr val="tx1"/>
                </a:solidFill>
                <a:latin typeface="Verdana" panose="020B0604030504040204" pitchFamily="4" charset="0"/>
              </a:defRPr>
            </a:lvl5pPr>
            <a:lvl6pPr marL="2514600" indent="-228600" defTabSz="929005" eaLnBrk="0" fontAlgn="base" hangingPunct="0">
              <a:spcBef>
                <a:spcPct val="0"/>
              </a:spcBef>
              <a:spcAft>
                <a:spcPct val="0"/>
              </a:spcAft>
              <a:defRPr>
                <a:solidFill>
                  <a:schemeClr val="tx1"/>
                </a:solidFill>
                <a:latin typeface="Verdana" panose="020B0604030504040204" pitchFamily="4" charset="0"/>
              </a:defRPr>
            </a:lvl6pPr>
            <a:lvl7pPr marL="2971800" indent="-228600" defTabSz="929005" eaLnBrk="0" fontAlgn="base" hangingPunct="0">
              <a:spcBef>
                <a:spcPct val="0"/>
              </a:spcBef>
              <a:spcAft>
                <a:spcPct val="0"/>
              </a:spcAft>
              <a:defRPr>
                <a:solidFill>
                  <a:schemeClr val="tx1"/>
                </a:solidFill>
                <a:latin typeface="Verdana" panose="020B0604030504040204" pitchFamily="4" charset="0"/>
              </a:defRPr>
            </a:lvl7pPr>
            <a:lvl8pPr marL="3429000" indent="-228600" defTabSz="929005" eaLnBrk="0" fontAlgn="base" hangingPunct="0">
              <a:spcBef>
                <a:spcPct val="0"/>
              </a:spcBef>
              <a:spcAft>
                <a:spcPct val="0"/>
              </a:spcAft>
              <a:defRPr>
                <a:solidFill>
                  <a:schemeClr val="tx1"/>
                </a:solidFill>
                <a:latin typeface="Verdana" panose="020B0604030504040204" pitchFamily="4" charset="0"/>
              </a:defRPr>
            </a:lvl8pPr>
            <a:lvl9pPr marL="3886200" indent="-228600" defTabSz="929005" eaLnBrk="0" fontAlgn="base" hangingPunct="0">
              <a:spcBef>
                <a:spcPct val="0"/>
              </a:spcBef>
              <a:spcAft>
                <a:spcPct val="0"/>
              </a:spcAft>
              <a:defRPr>
                <a:solidFill>
                  <a:schemeClr val="tx1"/>
                </a:solidFill>
                <a:latin typeface="Verdana" panose="020B0604030504040204" pitchFamily="4" charset="0"/>
              </a:defRPr>
            </a:lvl9pPr>
          </a:lstStyle>
          <a:p>
            <a:fld id="{D995336F-2128-4FA9-8CE2-EB938BD5B87A}" type="slidenum">
              <a:rPr lang="en-AU" altLang="en-US">
                <a:latin typeface="Times New Roman" panose="02020603050405020304" pitchFamily="18" charset="0"/>
              </a:rPr>
            </a:fld>
            <a:endParaRPr lang="en-AU"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p:sp>
      <p:sp>
        <p:nvSpPr>
          <p:cNvPr id="573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34" charset="-128"/>
              </a:defRPr>
            </a:lvl1pPr>
            <a:lvl2pPr marL="789940" indent="-303530" defTabSz="990600" eaLnBrk="0" hangingPunct="0">
              <a:defRPr sz="26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34" charset="-128"/>
              </a:defRPr>
            </a:lvl3pPr>
            <a:lvl4pPr marL="1701165" indent="-243205" defTabSz="990600" eaLnBrk="0" hangingPunct="0">
              <a:defRPr sz="26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34" charset="-128"/>
              </a:defRPr>
            </a:lvl5pPr>
            <a:lvl6pPr marL="2672715" indent="-243205" algn="r"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6pPr>
            <a:lvl7pPr marL="3158490" indent="-243205" algn="r"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7pPr>
            <a:lvl8pPr marL="3644900" indent="-243205" algn="r"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8pPr>
            <a:lvl9pPr marL="4130675" indent="-243205" algn="r"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9pPr>
          </a:lstStyle>
          <a:p>
            <a:pPr eaLnBrk="1" hangingPunct="1"/>
            <a:fld id="{9C87DC9B-031F-4BB7-A8C1-C04099213F38}" type="slidenum">
              <a:rPr lang="en-US" altLang="en-US" sz="1300"/>
            </a:fld>
            <a:endParaRPr lang="en-US" altLang="en-US" sz="1300"/>
          </a:p>
        </p:txBody>
      </p:sp>
      <p:sp>
        <p:nvSpPr>
          <p:cNvPr id="55299" name="Rectangle 2"/>
          <p:cNvSpPr>
            <a:spLocks noGrp="1" noRot="1" noChangeAspect="1" noChangeArrowheads="1" noTextEdit="1"/>
          </p:cNvSpPr>
          <p:nvPr>
            <p:ph type="sldImg"/>
          </p:nvPr>
        </p:nvSpPr>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34" charset="-128"/>
              </a:defRPr>
            </a:lvl1pPr>
            <a:lvl2pPr marL="789940" indent="-303530" defTabSz="990600" eaLnBrk="0" hangingPunct="0">
              <a:defRPr sz="26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34" charset="-128"/>
              </a:defRPr>
            </a:lvl3pPr>
            <a:lvl4pPr marL="1701165" indent="-243205" defTabSz="990600" eaLnBrk="0" hangingPunct="0">
              <a:defRPr sz="26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34" charset="-128"/>
              </a:defRPr>
            </a:lvl5pPr>
            <a:lvl6pPr marL="2672715" indent="-243205" algn="r"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6pPr>
            <a:lvl7pPr marL="3158490" indent="-243205" algn="r"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7pPr>
            <a:lvl8pPr marL="3644900" indent="-243205" algn="r"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8pPr>
            <a:lvl9pPr marL="4130675" indent="-243205" algn="r"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9pPr>
          </a:lstStyle>
          <a:p>
            <a:pPr eaLnBrk="1" hangingPunct="1"/>
            <a:fld id="{C7507A81-B0EE-4986-89A4-2F9E36A91FA5}" type="slidenum">
              <a:rPr lang="en-US" altLang="en-US" sz="1300"/>
            </a:fld>
            <a:endParaRPr lang="en-US" altLang="en-US" sz="1300"/>
          </a:p>
        </p:txBody>
      </p:sp>
      <p:sp>
        <p:nvSpPr>
          <p:cNvPr id="50179" name="Rectangle 1026"/>
          <p:cNvSpPr>
            <a:spLocks noGrp="1" noRot="1" noChangeAspect="1" noChangeArrowheads="1" noTextEdit="1"/>
          </p:cNvSpPr>
          <p:nvPr>
            <p:ph type="sldImg"/>
          </p:nvPr>
        </p:nvSpPr>
        <p:spPr/>
      </p:sp>
      <p:sp>
        <p:nvSpPr>
          <p:cNvPr id="5018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ea typeface="MS PGothic"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9005">
              <a:defRPr>
                <a:solidFill>
                  <a:schemeClr val="tx1"/>
                </a:solidFill>
                <a:latin typeface="Verdana" panose="020B0604030504040204" pitchFamily="4" charset="0"/>
              </a:defRPr>
            </a:lvl1pPr>
            <a:lvl2pPr marL="742950" indent="-285750" defTabSz="929005">
              <a:defRPr>
                <a:solidFill>
                  <a:schemeClr val="tx1"/>
                </a:solidFill>
                <a:latin typeface="Verdana" panose="020B0604030504040204" pitchFamily="4" charset="0"/>
              </a:defRPr>
            </a:lvl2pPr>
            <a:lvl3pPr marL="1143000" indent="-228600" defTabSz="929005">
              <a:defRPr>
                <a:solidFill>
                  <a:schemeClr val="tx1"/>
                </a:solidFill>
                <a:latin typeface="Verdana" panose="020B0604030504040204" pitchFamily="4" charset="0"/>
              </a:defRPr>
            </a:lvl3pPr>
            <a:lvl4pPr marL="1600200" indent="-228600" defTabSz="929005">
              <a:defRPr>
                <a:solidFill>
                  <a:schemeClr val="tx1"/>
                </a:solidFill>
                <a:latin typeface="Verdana" panose="020B0604030504040204" pitchFamily="4" charset="0"/>
              </a:defRPr>
            </a:lvl4pPr>
            <a:lvl5pPr marL="2057400" indent="-228600" defTabSz="929005">
              <a:defRPr>
                <a:solidFill>
                  <a:schemeClr val="tx1"/>
                </a:solidFill>
                <a:latin typeface="Verdana" panose="020B0604030504040204" pitchFamily="4" charset="0"/>
              </a:defRPr>
            </a:lvl5pPr>
            <a:lvl6pPr marL="2514600" indent="-228600" defTabSz="929005" eaLnBrk="0" fontAlgn="base" hangingPunct="0">
              <a:spcBef>
                <a:spcPct val="0"/>
              </a:spcBef>
              <a:spcAft>
                <a:spcPct val="0"/>
              </a:spcAft>
              <a:defRPr>
                <a:solidFill>
                  <a:schemeClr val="tx1"/>
                </a:solidFill>
                <a:latin typeface="Verdana" panose="020B0604030504040204" pitchFamily="4" charset="0"/>
              </a:defRPr>
            </a:lvl6pPr>
            <a:lvl7pPr marL="2971800" indent="-228600" defTabSz="929005" eaLnBrk="0" fontAlgn="base" hangingPunct="0">
              <a:spcBef>
                <a:spcPct val="0"/>
              </a:spcBef>
              <a:spcAft>
                <a:spcPct val="0"/>
              </a:spcAft>
              <a:defRPr>
                <a:solidFill>
                  <a:schemeClr val="tx1"/>
                </a:solidFill>
                <a:latin typeface="Verdana" panose="020B0604030504040204" pitchFamily="4" charset="0"/>
              </a:defRPr>
            </a:lvl7pPr>
            <a:lvl8pPr marL="3429000" indent="-228600" defTabSz="929005" eaLnBrk="0" fontAlgn="base" hangingPunct="0">
              <a:spcBef>
                <a:spcPct val="0"/>
              </a:spcBef>
              <a:spcAft>
                <a:spcPct val="0"/>
              </a:spcAft>
              <a:defRPr>
                <a:solidFill>
                  <a:schemeClr val="tx1"/>
                </a:solidFill>
                <a:latin typeface="Verdana" panose="020B0604030504040204" pitchFamily="4" charset="0"/>
              </a:defRPr>
            </a:lvl8pPr>
            <a:lvl9pPr marL="3886200" indent="-228600" defTabSz="929005" eaLnBrk="0" fontAlgn="base" hangingPunct="0">
              <a:spcBef>
                <a:spcPct val="0"/>
              </a:spcBef>
              <a:spcAft>
                <a:spcPct val="0"/>
              </a:spcAft>
              <a:defRPr>
                <a:solidFill>
                  <a:schemeClr val="tx1"/>
                </a:solidFill>
                <a:latin typeface="Verdana" panose="020B0604030504040204" pitchFamily="4" charset="0"/>
              </a:defRPr>
            </a:lvl9pPr>
          </a:lstStyle>
          <a:p>
            <a:fld id="{5BB4F095-FB93-4D16-920A-E22913AE972B}" type="slidenum">
              <a:rPr lang="en-AU" altLang="en-US">
                <a:latin typeface="Times New Roman" panose="02020603050405020304" pitchFamily="18" charset="0"/>
              </a:rPr>
            </a:fld>
            <a:endParaRPr lang="en-AU"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9005">
              <a:defRPr>
                <a:solidFill>
                  <a:schemeClr val="tx1"/>
                </a:solidFill>
                <a:latin typeface="Verdana" panose="020B0604030504040204" pitchFamily="4" charset="0"/>
              </a:defRPr>
            </a:lvl1pPr>
            <a:lvl2pPr marL="742950" indent="-285750" defTabSz="929005">
              <a:defRPr>
                <a:solidFill>
                  <a:schemeClr val="tx1"/>
                </a:solidFill>
                <a:latin typeface="Verdana" panose="020B0604030504040204" pitchFamily="4" charset="0"/>
              </a:defRPr>
            </a:lvl2pPr>
            <a:lvl3pPr marL="1143000" indent="-228600" defTabSz="929005">
              <a:defRPr>
                <a:solidFill>
                  <a:schemeClr val="tx1"/>
                </a:solidFill>
                <a:latin typeface="Verdana" panose="020B0604030504040204" pitchFamily="4" charset="0"/>
              </a:defRPr>
            </a:lvl3pPr>
            <a:lvl4pPr marL="1600200" indent="-228600" defTabSz="929005">
              <a:defRPr>
                <a:solidFill>
                  <a:schemeClr val="tx1"/>
                </a:solidFill>
                <a:latin typeface="Verdana" panose="020B0604030504040204" pitchFamily="4" charset="0"/>
              </a:defRPr>
            </a:lvl4pPr>
            <a:lvl5pPr marL="2057400" indent="-228600" defTabSz="929005">
              <a:defRPr>
                <a:solidFill>
                  <a:schemeClr val="tx1"/>
                </a:solidFill>
                <a:latin typeface="Verdana" panose="020B0604030504040204" pitchFamily="4" charset="0"/>
              </a:defRPr>
            </a:lvl5pPr>
            <a:lvl6pPr marL="2514600" indent="-228600" defTabSz="929005" eaLnBrk="0" fontAlgn="base" hangingPunct="0">
              <a:spcBef>
                <a:spcPct val="0"/>
              </a:spcBef>
              <a:spcAft>
                <a:spcPct val="0"/>
              </a:spcAft>
              <a:defRPr>
                <a:solidFill>
                  <a:schemeClr val="tx1"/>
                </a:solidFill>
                <a:latin typeface="Verdana" panose="020B0604030504040204" pitchFamily="4" charset="0"/>
              </a:defRPr>
            </a:lvl6pPr>
            <a:lvl7pPr marL="2971800" indent="-228600" defTabSz="929005" eaLnBrk="0" fontAlgn="base" hangingPunct="0">
              <a:spcBef>
                <a:spcPct val="0"/>
              </a:spcBef>
              <a:spcAft>
                <a:spcPct val="0"/>
              </a:spcAft>
              <a:defRPr>
                <a:solidFill>
                  <a:schemeClr val="tx1"/>
                </a:solidFill>
                <a:latin typeface="Verdana" panose="020B0604030504040204" pitchFamily="4" charset="0"/>
              </a:defRPr>
            </a:lvl7pPr>
            <a:lvl8pPr marL="3429000" indent="-228600" defTabSz="929005" eaLnBrk="0" fontAlgn="base" hangingPunct="0">
              <a:spcBef>
                <a:spcPct val="0"/>
              </a:spcBef>
              <a:spcAft>
                <a:spcPct val="0"/>
              </a:spcAft>
              <a:defRPr>
                <a:solidFill>
                  <a:schemeClr val="tx1"/>
                </a:solidFill>
                <a:latin typeface="Verdana" panose="020B0604030504040204" pitchFamily="4" charset="0"/>
              </a:defRPr>
            </a:lvl8pPr>
            <a:lvl9pPr marL="3886200" indent="-228600" defTabSz="929005" eaLnBrk="0" fontAlgn="base" hangingPunct="0">
              <a:spcBef>
                <a:spcPct val="0"/>
              </a:spcBef>
              <a:spcAft>
                <a:spcPct val="0"/>
              </a:spcAft>
              <a:defRPr>
                <a:solidFill>
                  <a:schemeClr val="tx1"/>
                </a:solidFill>
                <a:latin typeface="Verdana" panose="020B0604030504040204" pitchFamily="4" charset="0"/>
              </a:defRPr>
            </a:lvl9pPr>
          </a:lstStyle>
          <a:p>
            <a:fld id="{5BB4F095-FB93-4D16-920A-E22913AE972B}" type="slidenum">
              <a:rPr lang="en-AU" altLang="en-US">
                <a:latin typeface="Times New Roman" panose="02020603050405020304" pitchFamily="18" charset="0"/>
              </a:rPr>
            </a:fld>
            <a:endParaRPr lang="en-AU"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p:sp>
      <p:sp>
        <p:nvSpPr>
          <p:cNvPr id="655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29005">
              <a:defRPr>
                <a:solidFill>
                  <a:schemeClr val="tx1"/>
                </a:solidFill>
                <a:latin typeface="Verdana" panose="020B0604030504040204" pitchFamily="4" charset="0"/>
              </a:defRPr>
            </a:lvl1pPr>
            <a:lvl2pPr marL="742950" indent="-285750" defTabSz="929005">
              <a:defRPr>
                <a:solidFill>
                  <a:schemeClr val="tx1"/>
                </a:solidFill>
                <a:latin typeface="Verdana" panose="020B0604030504040204" pitchFamily="4" charset="0"/>
              </a:defRPr>
            </a:lvl2pPr>
            <a:lvl3pPr marL="1143000" indent="-228600" defTabSz="929005">
              <a:defRPr>
                <a:solidFill>
                  <a:schemeClr val="tx1"/>
                </a:solidFill>
                <a:latin typeface="Verdana" panose="020B0604030504040204" pitchFamily="4" charset="0"/>
              </a:defRPr>
            </a:lvl3pPr>
            <a:lvl4pPr marL="1600200" indent="-228600" defTabSz="929005">
              <a:defRPr>
                <a:solidFill>
                  <a:schemeClr val="tx1"/>
                </a:solidFill>
                <a:latin typeface="Verdana" panose="020B0604030504040204" pitchFamily="4" charset="0"/>
              </a:defRPr>
            </a:lvl4pPr>
            <a:lvl5pPr marL="2057400" indent="-228600" defTabSz="929005">
              <a:defRPr>
                <a:solidFill>
                  <a:schemeClr val="tx1"/>
                </a:solidFill>
                <a:latin typeface="Verdana" panose="020B0604030504040204" pitchFamily="4" charset="0"/>
              </a:defRPr>
            </a:lvl5pPr>
            <a:lvl6pPr marL="2514600" indent="-228600" defTabSz="929005" eaLnBrk="0" fontAlgn="base" hangingPunct="0">
              <a:spcBef>
                <a:spcPct val="0"/>
              </a:spcBef>
              <a:spcAft>
                <a:spcPct val="0"/>
              </a:spcAft>
              <a:defRPr>
                <a:solidFill>
                  <a:schemeClr val="tx1"/>
                </a:solidFill>
                <a:latin typeface="Verdana" panose="020B0604030504040204" pitchFamily="4" charset="0"/>
              </a:defRPr>
            </a:lvl6pPr>
            <a:lvl7pPr marL="2971800" indent="-228600" defTabSz="929005" eaLnBrk="0" fontAlgn="base" hangingPunct="0">
              <a:spcBef>
                <a:spcPct val="0"/>
              </a:spcBef>
              <a:spcAft>
                <a:spcPct val="0"/>
              </a:spcAft>
              <a:defRPr>
                <a:solidFill>
                  <a:schemeClr val="tx1"/>
                </a:solidFill>
                <a:latin typeface="Verdana" panose="020B0604030504040204" pitchFamily="4" charset="0"/>
              </a:defRPr>
            </a:lvl7pPr>
            <a:lvl8pPr marL="3429000" indent="-228600" defTabSz="929005" eaLnBrk="0" fontAlgn="base" hangingPunct="0">
              <a:spcBef>
                <a:spcPct val="0"/>
              </a:spcBef>
              <a:spcAft>
                <a:spcPct val="0"/>
              </a:spcAft>
              <a:defRPr>
                <a:solidFill>
                  <a:schemeClr val="tx1"/>
                </a:solidFill>
                <a:latin typeface="Verdana" panose="020B0604030504040204" pitchFamily="4" charset="0"/>
              </a:defRPr>
            </a:lvl8pPr>
            <a:lvl9pPr marL="3886200" indent="-228600" defTabSz="929005" eaLnBrk="0" fontAlgn="base" hangingPunct="0">
              <a:spcBef>
                <a:spcPct val="0"/>
              </a:spcBef>
              <a:spcAft>
                <a:spcPct val="0"/>
              </a:spcAft>
              <a:defRPr>
                <a:solidFill>
                  <a:schemeClr val="tx1"/>
                </a:solidFill>
                <a:latin typeface="Verdana" panose="020B0604030504040204" pitchFamily="4" charset="0"/>
              </a:defRPr>
            </a:lvl9pPr>
          </a:lstStyle>
          <a:p>
            <a:fld id="{0A6A7CD1-0F43-45FC-8878-1A28827390EF}" type="slidenum">
              <a:rPr lang="en-AU" altLang="en-US">
                <a:latin typeface="Times New Roman" panose="02020603050405020304" pitchFamily="18" charset="0"/>
              </a:rPr>
            </a:fld>
            <a:endParaRPr lang="en-AU" altLang="en-US">
              <a:latin typeface="Times New Roman" panose="02020603050405020304" pitchFamily="18" charset="0"/>
            </a:endParaRPr>
          </a:p>
        </p:txBody>
      </p:sp>
      <p:sp>
        <p:nvSpPr>
          <p:cNvPr id="71683" name="Rectangle 2"/>
          <p:cNvSpPr>
            <a:spLocks noChangeArrowheads="1"/>
          </p:cNvSpPr>
          <p:nvPr/>
        </p:nvSpPr>
        <p:spPr bwMode="auto">
          <a:xfrm>
            <a:off x="4021088" y="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84" name="Rectangle 3"/>
          <p:cNvSpPr>
            <a:spLocks noChangeArrowheads="1"/>
          </p:cNvSpPr>
          <p:nvPr/>
        </p:nvSpPr>
        <p:spPr bwMode="auto">
          <a:xfrm>
            <a:off x="4021088" y="972356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786130">
              <a:defRPr>
                <a:solidFill>
                  <a:schemeClr val="tx1"/>
                </a:solidFill>
                <a:latin typeface="Verdana" panose="020B0604030504040204" pitchFamily="4" charset="0"/>
              </a:defRPr>
            </a:lvl1pPr>
            <a:lvl2pPr marL="742950" indent="-285750" defTabSz="786130">
              <a:defRPr>
                <a:solidFill>
                  <a:schemeClr val="tx1"/>
                </a:solidFill>
                <a:latin typeface="Verdana" panose="020B0604030504040204" pitchFamily="4" charset="0"/>
              </a:defRPr>
            </a:lvl2pPr>
            <a:lvl3pPr marL="1143000" indent="-228600" defTabSz="786130">
              <a:defRPr>
                <a:solidFill>
                  <a:schemeClr val="tx1"/>
                </a:solidFill>
                <a:latin typeface="Verdana" panose="020B0604030504040204" pitchFamily="4" charset="0"/>
              </a:defRPr>
            </a:lvl3pPr>
            <a:lvl4pPr marL="1600200" indent="-228600" defTabSz="786130">
              <a:defRPr>
                <a:solidFill>
                  <a:schemeClr val="tx1"/>
                </a:solidFill>
                <a:latin typeface="Verdana" panose="020B0604030504040204" pitchFamily="4" charset="0"/>
              </a:defRPr>
            </a:lvl4pPr>
            <a:lvl5pPr marL="2057400" indent="-228600" defTabSz="786130">
              <a:defRPr>
                <a:solidFill>
                  <a:schemeClr val="tx1"/>
                </a:solidFill>
                <a:latin typeface="Verdana" panose="020B0604030504040204" pitchFamily="4" charset="0"/>
              </a:defRPr>
            </a:lvl5pPr>
            <a:lvl6pPr marL="2514600" indent="-228600" defTabSz="786130" eaLnBrk="0" fontAlgn="base" hangingPunct="0">
              <a:spcBef>
                <a:spcPct val="0"/>
              </a:spcBef>
              <a:spcAft>
                <a:spcPct val="0"/>
              </a:spcAft>
              <a:defRPr>
                <a:solidFill>
                  <a:schemeClr val="tx1"/>
                </a:solidFill>
                <a:latin typeface="Verdana" panose="020B0604030504040204" pitchFamily="4" charset="0"/>
              </a:defRPr>
            </a:lvl6pPr>
            <a:lvl7pPr marL="2971800" indent="-228600" defTabSz="786130" eaLnBrk="0" fontAlgn="base" hangingPunct="0">
              <a:spcBef>
                <a:spcPct val="0"/>
              </a:spcBef>
              <a:spcAft>
                <a:spcPct val="0"/>
              </a:spcAft>
              <a:defRPr>
                <a:solidFill>
                  <a:schemeClr val="tx1"/>
                </a:solidFill>
                <a:latin typeface="Verdana" panose="020B0604030504040204" pitchFamily="4" charset="0"/>
              </a:defRPr>
            </a:lvl7pPr>
            <a:lvl8pPr marL="3429000" indent="-228600" defTabSz="786130" eaLnBrk="0" fontAlgn="base" hangingPunct="0">
              <a:spcBef>
                <a:spcPct val="0"/>
              </a:spcBef>
              <a:spcAft>
                <a:spcPct val="0"/>
              </a:spcAft>
              <a:defRPr>
                <a:solidFill>
                  <a:schemeClr val="tx1"/>
                </a:solidFill>
                <a:latin typeface="Verdana" panose="020B0604030504040204" pitchFamily="4" charset="0"/>
              </a:defRPr>
            </a:lvl8pPr>
            <a:lvl9pPr marL="3886200" indent="-228600" defTabSz="786130"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14</a:t>
            </a:r>
            <a:endParaRPr lang="en-US" altLang="en-US" sz="1000" i="1">
              <a:latin typeface="Times New Roman" panose="02020603050405020304" pitchFamily="18" charset="0"/>
            </a:endParaRPr>
          </a:p>
        </p:txBody>
      </p:sp>
      <p:sp>
        <p:nvSpPr>
          <p:cNvPr id="71685" name="Rectangle 4"/>
          <p:cNvSpPr>
            <a:spLocks noChangeArrowheads="1"/>
          </p:cNvSpPr>
          <p:nvPr/>
        </p:nvSpPr>
        <p:spPr bwMode="auto">
          <a:xfrm>
            <a:off x="0" y="972356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86" name="Rectangle 5"/>
          <p:cNvSpPr>
            <a:spLocks noChangeArrowheads="1"/>
          </p:cNvSpPr>
          <p:nvPr/>
        </p:nvSpPr>
        <p:spPr bwMode="auto">
          <a:xfrm>
            <a:off x="0" y="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87" name="Rectangle 6"/>
          <p:cNvSpPr>
            <a:spLocks noChangeArrowheads="1"/>
          </p:cNvSpPr>
          <p:nvPr/>
        </p:nvSpPr>
        <p:spPr bwMode="auto">
          <a:xfrm>
            <a:off x="4021088" y="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88" name="Rectangle 7"/>
          <p:cNvSpPr>
            <a:spLocks noChangeArrowheads="1"/>
          </p:cNvSpPr>
          <p:nvPr/>
        </p:nvSpPr>
        <p:spPr bwMode="auto">
          <a:xfrm>
            <a:off x="4021088" y="972356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942975">
              <a:defRPr>
                <a:solidFill>
                  <a:schemeClr val="tx1"/>
                </a:solidFill>
                <a:latin typeface="Verdana" panose="020B0604030504040204" pitchFamily="4" charset="0"/>
              </a:defRPr>
            </a:lvl1pPr>
            <a:lvl2pPr marL="742950" indent="-285750" defTabSz="942975">
              <a:defRPr>
                <a:solidFill>
                  <a:schemeClr val="tx1"/>
                </a:solidFill>
                <a:latin typeface="Verdana" panose="020B0604030504040204" pitchFamily="4" charset="0"/>
              </a:defRPr>
            </a:lvl2pPr>
            <a:lvl3pPr marL="1143000" indent="-228600" defTabSz="942975">
              <a:defRPr>
                <a:solidFill>
                  <a:schemeClr val="tx1"/>
                </a:solidFill>
                <a:latin typeface="Verdana" panose="020B0604030504040204" pitchFamily="4" charset="0"/>
              </a:defRPr>
            </a:lvl3pPr>
            <a:lvl4pPr marL="1600200" indent="-228600" defTabSz="942975">
              <a:defRPr>
                <a:solidFill>
                  <a:schemeClr val="tx1"/>
                </a:solidFill>
                <a:latin typeface="Verdana" panose="020B0604030504040204" pitchFamily="4" charset="0"/>
              </a:defRPr>
            </a:lvl4pPr>
            <a:lvl5pPr marL="2057400" indent="-228600" defTabSz="942975">
              <a:defRPr>
                <a:solidFill>
                  <a:schemeClr val="tx1"/>
                </a:solidFill>
                <a:latin typeface="Verdana" panose="020B0604030504040204" pitchFamily="4" charset="0"/>
              </a:defRPr>
            </a:lvl5pPr>
            <a:lvl6pPr marL="2514600" indent="-228600" defTabSz="942975" eaLnBrk="0" fontAlgn="base" hangingPunct="0">
              <a:spcBef>
                <a:spcPct val="0"/>
              </a:spcBef>
              <a:spcAft>
                <a:spcPct val="0"/>
              </a:spcAft>
              <a:defRPr>
                <a:solidFill>
                  <a:schemeClr val="tx1"/>
                </a:solidFill>
                <a:latin typeface="Verdana" panose="020B0604030504040204" pitchFamily="4" charset="0"/>
              </a:defRPr>
            </a:lvl6pPr>
            <a:lvl7pPr marL="2971800" indent="-228600" defTabSz="942975" eaLnBrk="0" fontAlgn="base" hangingPunct="0">
              <a:spcBef>
                <a:spcPct val="0"/>
              </a:spcBef>
              <a:spcAft>
                <a:spcPct val="0"/>
              </a:spcAft>
              <a:defRPr>
                <a:solidFill>
                  <a:schemeClr val="tx1"/>
                </a:solidFill>
                <a:latin typeface="Verdana" panose="020B0604030504040204" pitchFamily="4" charset="0"/>
              </a:defRPr>
            </a:lvl7pPr>
            <a:lvl8pPr marL="3429000" indent="-228600" defTabSz="942975" eaLnBrk="0" fontAlgn="base" hangingPunct="0">
              <a:spcBef>
                <a:spcPct val="0"/>
              </a:spcBef>
              <a:spcAft>
                <a:spcPct val="0"/>
              </a:spcAft>
              <a:defRPr>
                <a:solidFill>
                  <a:schemeClr val="tx1"/>
                </a:solidFill>
                <a:latin typeface="Verdana" panose="020B0604030504040204" pitchFamily="4" charset="0"/>
              </a:defRPr>
            </a:lvl8pPr>
            <a:lvl9pPr marL="3886200" indent="-228600" defTabSz="942975"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14</a:t>
            </a:r>
            <a:endParaRPr lang="en-US" altLang="en-US" sz="1000" i="1">
              <a:latin typeface="Times New Roman" panose="02020603050405020304" pitchFamily="18" charset="0"/>
            </a:endParaRPr>
          </a:p>
        </p:txBody>
      </p:sp>
      <p:sp>
        <p:nvSpPr>
          <p:cNvPr id="71689" name="Rectangle 8"/>
          <p:cNvSpPr>
            <a:spLocks noChangeArrowheads="1"/>
          </p:cNvSpPr>
          <p:nvPr/>
        </p:nvSpPr>
        <p:spPr bwMode="auto">
          <a:xfrm>
            <a:off x="0" y="972356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90" name="Rectangle 9"/>
          <p:cNvSpPr>
            <a:spLocks noChangeArrowheads="1"/>
          </p:cNvSpPr>
          <p:nvPr/>
        </p:nvSpPr>
        <p:spPr bwMode="auto">
          <a:xfrm>
            <a:off x="0" y="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91" name="Rectangle 10"/>
          <p:cNvSpPr>
            <a:spLocks noChangeArrowheads="1"/>
          </p:cNvSpPr>
          <p:nvPr/>
        </p:nvSpPr>
        <p:spPr bwMode="auto">
          <a:xfrm>
            <a:off x="4021088" y="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92" name="Rectangle 11"/>
          <p:cNvSpPr>
            <a:spLocks noChangeArrowheads="1"/>
          </p:cNvSpPr>
          <p:nvPr/>
        </p:nvSpPr>
        <p:spPr bwMode="auto">
          <a:xfrm>
            <a:off x="4021088" y="972356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942975">
              <a:defRPr>
                <a:solidFill>
                  <a:schemeClr val="tx1"/>
                </a:solidFill>
                <a:latin typeface="Verdana" panose="020B0604030504040204" pitchFamily="4" charset="0"/>
              </a:defRPr>
            </a:lvl1pPr>
            <a:lvl2pPr marL="742950" indent="-285750" defTabSz="942975">
              <a:defRPr>
                <a:solidFill>
                  <a:schemeClr val="tx1"/>
                </a:solidFill>
                <a:latin typeface="Verdana" panose="020B0604030504040204" pitchFamily="4" charset="0"/>
              </a:defRPr>
            </a:lvl2pPr>
            <a:lvl3pPr marL="1143000" indent="-228600" defTabSz="942975">
              <a:defRPr>
                <a:solidFill>
                  <a:schemeClr val="tx1"/>
                </a:solidFill>
                <a:latin typeface="Verdana" panose="020B0604030504040204" pitchFamily="4" charset="0"/>
              </a:defRPr>
            </a:lvl3pPr>
            <a:lvl4pPr marL="1600200" indent="-228600" defTabSz="942975">
              <a:defRPr>
                <a:solidFill>
                  <a:schemeClr val="tx1"/>
                </a:solidFill>
                <a:latin typeface="Verdana" panose="020B0604030504040204" pitchFamily="4" charset="0"/>
              </a:defRPr>
            </a:lvl4pPr>
            <a:lvl5pPr marL="2057400" indent="-228600" defTabSz="942975">
              <a:defRPr>
                <a:solidFill>
                  <a:schemeClr val="tx1"/>
                </a:solidFill>
                <a:latin typeface="Verdana" panose="020B0604030504040204" pitchFamily="4" charset="0"/>
              </a:defRPr>
            </a:lvl5pPr>
            <a:lvl6pPr marL="2514600" indent="-228600" defTabSz="942975" eaLnBrk="0" fontAlgn="base" hangingPunct="0">
              <a:spcBef>
                <a:spcPct val="0"/>
              </a:spcBef>
              <a:spcAft>
                <a:spcPct val="0"/>
              </a:spcAft>
              <a:defRPr>
                <a:solidFill>
                  <a:schemeClr val="tx1"/>
                </a:solidFill>
                <a:latin typeface="Verdana" panose="020B0604030504040204" pitchFamily="4" charset="0"/>
              </a:defRPr>
            </a:lvl6pPr>
            <a:lvl7pPr marL="2971800" indent="-228600" defTabSz="942975" eaLnBrk="0" fontAlgn="base" hangingPunct="0">
              <a:spcBef>
                <a:spcPct val="0"/>
              </a:spcBef>
              <a:spcAft>
                <a:spcPct val="0"/>
              </a:spcAft>
              <a:defRPr>
                <a:solidFill>
                  <a:schemeClr val="tx1"/>
                </a:solidFill>
                <a:latin typeface="Verdana" panose="020B0604030504040204" pitchFamily="4" charset="0"/>
              </a:defRPr>
            </a:lvl7pPr>
            <a:lvl8pPr marL="3429000" indent="-228600" defTabSz="942975" eaLnBrk="0" fontAlgn="base" hangingPunct="0">
              <a:spcBef>
                <a:spcPct val="0"/>
              </a:spcBef>
              <a:spcAft>
                <a:spcPct val="0"/>
              </a:spcAft>
              <a:defRPr>
                <a:solidFill>
                  <a:schemeClr val="tx1"/>
                </a:solidFill>
                <a:latin typeface="Verdana" panose="020B0604030504040204" pitchFamily="4" charset="0"/>
              </a:defRPr>
            </a:lvl8pPr>
            <a:lvl9pPr marL="3886200" indent="-228600" defTabSz="942975"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14</a:t>
            </a:r>
            <a:endParaRPr lang="en-US" altLang="en-US" sz="1000" i="1">
              <a:latin typeface="Times New Roman" panose="02020603050405020304" pitchFamily="18" charset="0"/>
            </a:endParaRPr>
          </a:p>
        </p:txBody>
      </p:sp>
      <p:sp>
        <p:nvSpPr>
          <p:cNvPr id="71693" name="Rectangle 12"/>
          <p:cNvSpPr>
            <a:spLocks noChangeArrowheads="1"/>
          </p:cNvSpPr>
          <p:nvPr/>
        </p:nvSpPr>
        <p:spPr bwMode="auto">
          <a:xfrm>
            <a:off x="0" y="972356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94" name="Rectangle 13"/>
          <p:cNvSpPr>
            <a:spLocks noChangeArrowheads="1"/>
          </p:cNvSpPr>
          <p:nvPr/>
        </p:nvSpPr>
        <p:spPr bwMode="auto">
          <a:xfrm>
            <a:off x="0" y="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95" name="Rectangle 14"/>
          <p:cNvSpPr>
            <a:spLocks noChangeArrowheads="1"/>
          </p:cNvSpPr>
          <p:nvPr/>
        </p:nvSpPr>
        <p:spPr bwMode="auto">
          <a:xfrm>
            <a:off x="4021088" y="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96" name="Rectangle 15"/>
          <p:cNvSpPr>
            <a:spLocks noChangeArrowheads="1"/>
          </p:cNvSpPr>
          <p:nvPr/>
        </p:nvSpPr>
        <p:spPr bwMode="auto">
          <a:xfrm>
            <a:off x="4021088" y="972356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942975">
              <a:defRPr>
                <a:solidFill>
                  <a:schemeClr val="tx1"/>
                </a:solidFill>
                <a:latin typeface="Verdana" panose="020B0604030504040204" pitchFamily="4" charset="0"/>
              </a:defRPr>
            </a:lvl1pPr>
            <a:lvl2pPr marL="742950" indent="-285750" defTabSz="942975">
              <a:defRPr>
                <a:solidFill>
                  <a:schemeClr val="tx1"/>
                </a:solidFill>
                <a:latin typeface="Verdana" panose="020B0604030504040204" pitchFamily="4" charset="0"/>
              </a:defRPr>
            </a:lvl2pPr>
            <a:lvl3pPr marL="1143000" indent="-228600" defTabSz="942975">
              <a:defRPr>
                <a:solidFill>
                  <a:schemeClr val="tx1"/>
                </a:solidFill>
                <a:latin typeface="Verdana" panose="020B0604030504040204" pitchFamily="4" charset="0"/>
              </a:defRPr>
            </a:lvl3pPr>
            <a:lvl4pPr marL="1600200" indent="-228600" defTabSz="942975">
              <a:defRPr>
                <a:solidFill>
                  <a:schemeClr val="tx1"/>
                </a:solidFill>
                <a:latin typeface="Verdana" panose="020B0604030504040204" pitchFamily="4" charset="0"/>
              </a:defRPr>
            </a:lvl4pPr>
            <a:lvl5pPr marL="2057400" indent="-228600" defTabSz="942975">
              <a:defRPr>
                <a:solidFill>
                  <a:schemeClr val="tx1"/>
                </a:solidFill>
                <a:latin typeface="Verdana" panose="020B0604030504040204" pitchFamily="4" charset="0"/>
              </a:defRPr>
            </a:lvl5pPr>
            <a:lvl6pPr marL="2514600" indent="-228600" defTabSz="942975" eaLnBrk="0" fontAlgn="base" hangingPunct="0">
              <a:spcBef>
                <a:spcPct val="0"/>
              </a:spcBef>
              <a:spcAft>
                <a:spcPct val="0"/>
              </a:spcAft>
              <a:defRPr>
                <a:solidFill>
                  <a:schemeClr val="tx1"/>
                </a:solidFill>
                <a:latin typeface="Verdana" panose="020B0604030504040204" pitchFamily="4" charset="0"/>
              </a:defRPr>
            </a:lvl6pPr>
            <a:lvl7pPr marL="2971800" indent="-228600" defTabSz="942975" eaLnBrk="0" fontAlgn="base" hangingPunct="0">
              <a:spcBef>
                <a:spcPct val="0"/>
              </a:spcBef>
              <a:spcAft>
                <a:spcPct val="0"/>
              </a:spcAft>
              <a:defRPr>
                <a:solidFill>
                  <a:schemeClr val="tx1"/>
                </a:solidFill>
                <a:latin typeface="Verdana" panose="020B0604030504040204" pitchFamily="4" charset="0"/>
              </a:defRPr>
            </a:lvl7pPr>
            <a:lvl8pPr marL="3429000" indent="-228600" defTabSz="942975" eaLnBrk="0" fontAlgn="base" hangingPunct="0">
              <a:spcBef>
                <a:spcPct val="0"/>
              </a:spcBef>
              <a:spcAft>
                <a:spcPct val="0"/>
              </a:spcAft>
              <a:defRPr>
                <a:solidFill>
                  <a:schemeClr val="tx1"/>
                </a:solidFill>
                <a:latin typeface="Verdana" panose="020B0604030504040204" pitchFamily="4" charset="0"/>
              </a:defRPr>
            </a:lvl8pPr>
            <a:lvl9pPr marL="3886200" indent="-228600" defTabSz="942975"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14</a:t>
            </a:r>
            <a:endParaRPr lang="en-US" altLang="en-US" sz="1000" i="1">
              <a:latin typeface="Times New Roman" panose="02020603050405020304" pitchFamily="18" charset="0"/>
            </a:endParaRPr>
          </a:p>
        </p:txBody>
      </p:sp>
      <p:sp>
        <p:nvSpPr>
          <p:cNvPr id="71697" name="Rectangle 16"/>
          <p:cNvSpPr>
            <a:spLocks noChangeArrowheads="1"/>
          </p:cNvSpPr>
          <p:nvPr/>
        </p:nvSpPr>
        <p:spPr bwMode="auto">
          <a:xfrm>
            <a:off x="0" y="972356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98" name="Rectangle 17"/>
          <p:cNvSpPr>
            <a:spLocks noChangeArrowheads="1"/>
          </p:cNvSpPr>
          <p:nvPr/>
        </p:nvSpPr>
        <p:spPr bwMode="auto">
          <a:xfrm>
            <a:off x="0" y="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699" name="Rectangle 18"/>
          <p:cNvSpPr>
            <a:spLocks noChangeArrowheads="1"/>
          </p:cNvSpPr>
          <p:nvPr/>
        </p:nvSpPr>
        <p:spPr bwMode="auto">
          <a:xfrm>
            <a:off x="4021088" y="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00" name="Rectangle 19"/>
          <p:cNvSpPr>
            <a:spLocks noChangeArrowheads="1"/>
          </p:cNvSpPr>
          <p:nvPr/>
        </p:nvSpPr>
        <p:spPr bwMode="auto">
          <a:xfrm>
            <a:off x="4021088" y="972356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942975">
              <a:defRPr>
                <a:solidFill>
                  <a:schemeClr val="tx1"/>
                </a:solidFill>
                <a:latin typeface="Verdana" panose="020B0604030504040204" pitchFamily="4" charset="0"/>
              </a:defRPr>
            </a:lvl1pPr>
            <a:lvl2pPr marL="742950" indent="-285750" defTabSz="942975">
              <a:defRPr>
                <a:solidFill>
                  <a:schemeClr val="tx1"/>
                </a:solidFill>
                <a:latin typeface="Verdana" panose="020B0604030504040204" pitchFamily="4" charset="0"/>
              </a:defRPr>
            </a:lvl2pPr>
            <a:lvl3pPr marL="1143000" indent="-228600" defTabSz="942975">
              <a:defRPr>
                <a:solidFill>
                  <a:schemeClr val="tx1"/>
                </a:solidFill>
                <a:latin typeface="Verdana" panose="020B0604030504040204" pitchFamily="4" charset="0"/>
              </a:defRPr>
            </a:lvl3pPr>
            <a:lvl4pPr marL="1600200" indent="-228600" defTabSz="942975">
              <a:defRPr>
                <a:solidFill>
                  <a:schemeClr val="tx1"/>
                </a:solidFill>
                <a:latin typeface="Verdana" panose="020B0604030504040204" pitchFamily="4" charset="0"/>
              </a:defRPr>
            </a:lvl4pPr>
            <a:lvl5pPr marL="2057400" indent="-228600" defTabSz="942975">
              <a:defRPr>
                <a:solidFill>
                  <a:schemeClr val="tx1"/>
                </a:solidFill>
                <a:latin typeface="Verdana" panose="020B0604030504040204" pitchFamily="4" charset="0"/>
              </a:defRPr>
            </a:lvl5pPr>
            <a:lvl6pPr marL="2514600" indent="-228600" defTabSz="942975" eaLnBrk="0" fontAlgn="base" hangingPunct="0">
              <a:spcBef>
                <a:spcPct val="0"/>
              </a:spcBef>
              <a:spcAft>
                <a:spcPct val="0"/>
              </a:spcAft>
              <a:defRPr>
                <a:solidFill>
                  <a:schemeClr val="tx1"/>
                </a:solidFill>
                <a:latin typeface="Verdana" panose="020B0604030504040204" pitchFamily="4" charset="0"/>
              </a:defRPr>
            </a:lvl6pPr>
            <a:lvl7pPr marL="2971800" indent="-228600" defTabSz="942975" eaLnBrk="0" fontAlgn="base" hangingPunct="0">
              <a:spcBef>
                <a:spcPct val="0"/>
              </a:spcBef>
              <a:spcAft>
                <a:spcPct val="0"/>
              </a:spcAft>
              <a:defRPr>
                <a:solidFill>
                  <a:schemeClr val="tx1"/>
                </a:solidFill>
                <a:latin typeface="Verdana" panose="020B0604030504040204" pitchFamily="4" charset="0"/>
              </a:defRPr>
            </a:lvl7pPr>
            <a:lvl8pPr marL="3429000" indent="-228600" defTabSz="942975" eaLnBrk="0" fontAlgn="base" hangingPunct="0">
              <a:spcBef>
                <a:spcPct val="0"/>
              </a:spcBef>
              <a:spcAft>
                <a:spcPct val="0"/>
              </a:spcAft>
              <a:defRPr>
                <a:solidFill>
                  <a:schemeClr val="tx1"/>
                </a:solidFill>
                <a:latin typeface="Verdana" panose="020B0604030504040204" pitchFamily="4" charset="0"/>
              </a:defRPr>
            </a:lvl8pPr>
            <a:lvl9pPr marL="3886200" indent="-228600" defTabSz="942975"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14</a:t>
            </a:r>
            <a:endParaRPr lang="en-US" altLang="en-US" sz="1000" i="1">
              <a:latin typeface="Times New Roman" panose="02020603050405020304" pitchFamily="18" charset="0"/>
            </a:endParaRPr>
          </a:p>
        </p:txBody>
      </p:sp>
      <p:sp>
        <p:nvSpPr>
          <p:cNvPr id="71701" name="Rectangle 20"/>
          <p:cNvSpPr>
            <a:spLocks noChangeArrowheads="1"/>
          </p:cNvSpPr>
          <p:nvPr/>
        </p:nvSpPr>
        <p:spPr bwMode="auto">
          <a:xfrm>
            <a:off x="0" y="972356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02" name="Rectangle 21"/>
          <p:cNvSpPr>
            <a:spLocks noChangeArrowheads="1"/>
          </p:cNvSpPr>
          <p:nvPr/>
        </p:nvSpPr>
        <p:spPr bwMode="auto">
          <a:xfrm>
            <a:off x="0" y="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03" name="Rectangle 22"/>
          <p:cNvSpPr>
            <a:spLocks noChangeArrowheads="1"/>
          </p:cNvSpPr>
          <p:nvPr/>
        </p:nvSpPr>
        <p:spPr bwMode="auto">
          <a:xfrm>
            <a:off x="4021088" y="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04" name="Rectangle 23"/>
          <p:cNvSpPr>
            <a:spLocks noChangeArrowheads="1"/>
          </p:cNvSpPr>
          <p:nvPr/>
        </p:nvSpPr>
        <p:spPr bwMode="auto">
          <a:xfrm>
            <a:off x="4021088" y="972356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942975">
              <a:defRPr>
                <a:solidFill>
                  <a:schemeClr val="tx1"/>
                </a:solidFill>
                <a:latin typeface="Verdana" panose="020B0604030504040204" pitchFamily="4" charset="0"/>
              </a:defRPr>
            </a:lvl1pPr>
            <a:lvl2pPr marL="742950" indent="-285750" defTabSz="942975">
              <a:defRPr>
                <a:solidFill>
                  <a:schemeClr val="tx1"/>
                </a:solidFill>
                <a:latin typeface="Verdana" panose="020B0604030504040204" pitchFamily="4" charset="0"/>
              </a:defRPr>
            </a:lvl2pPr>
            <a:lvl3pPr marL="1143000" indent="-228600" defTabSz="942975">
              <a:defRPr>
                <a:solidFill>
                  <a:schemeClr val="tx1"/>
                </a:solidFill>
                <a:latin typeface="Verdana" panose="020B0604030504040204" pitchFamily="4" charset="0"/>
              </a:defRPr>
            </a:lvl3pPr>
            <a:lvl4pPr marL="1600200" indent="-228600" defTabSz="942975">
              <a:defRPr>
                <a:solidFill>
                  <a:schemeClr val="tx1"/>
                </a:solidFill>
                <a:latin typeface="Verdana" panose="020B0604030504040204" pitchFamily="4" charset="0"/>
              </a:defRPr>
            </a:lvl4pPr>
            <a:lvl5pPr marL="2057400" indent="-228600" defTabSz="942975">
              <a:defRPr>
                <a:solidFill>
                  <a:schemeClr val="tx1"/>
                </a:solidFill>
                <a:latin typeface="Verdana" panose="020B0604030504040204" pitchFamily="4" charset="0"/>
              </a:defRPr>
            </a:lvl5pPr>
            <a:lvl6pPr marL="2514600" indent="-228600" defTabSz="942975" eaLnBrk="0" fontAlgn="base" hangingPunct="0">
              <a:spcBef>
                <a:spcPct val="0"/>
              </a:spcBef>
              <a:spcAft>
                <a:spcPct val="0"/>
              </a:spcAft>
              <a:defRPr>
                <a:solidFill>
                  <a:schemeClr val="tx1"/>
                </a:solidFill>
                <a:latin typeface="Verdana" panose="020B0604030504040204" pitchFamily="4" charset="0"/>
              </a:defRPr>
            </a:lvl6pPr>
            <a:lvl7pPr marL="2971800" indent="-228600" defTabSz="942975" eaLnBrk="0" fontAlgn="base" hangingPunct="0">
              <a:spcBef>
                <a:spcPct val="0"/>
              </a:spcBef>
              <a:spcAft>
                <a:spcPct val="0"/>
              </a:spcAft>
              <a:defRPr>
                <a:solidFill>
                  <a:schemeClr val="tx1"/>
                </a:solidFill>
                <a:latin typeface="Verdana" panose="020B0604030504040204" pitchFamily="4" charset="0"/>
              </a:defRPr>
            </a:lvl7pPr>
            <a:lvl8pPr marL="3429000" indent="-228600" defTabSz="942975" eaLnBrk="0" fontAlgn="base" hangingPunct="0">
              <a:spcBef>
                <a:spcPct val="0"/>
              </a:spcBef>
              <a:spcAft>
                <a:spcPct val="0"/>
              </a:spcAft>
              <a:defRPr>
                <a:solidFill>
                  <a:schemeClr val="tx1"/>
                </a:solidFill>
                <a:latin typeface="Verdana" panose="020B0604030504040204" pitchFamily="4" charset="0"/>
              </a:defRPr>
            </a:lvl8pPr>
            <a:lvl9pPr marL="3886200" indent="-228600" defTabSz="942975"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14</a:t>
            </a:r>
            <a:endParaRPr lang="en-US" altLang="en-US" sz="1000" i="1">
              <a:latin typeface="Times New Roman" panose="02020603050405020304" pitchFamily="18" charset="0"/>
            </a:endParaRPr>
          </a:p>
        </p:txBody>
      </p:sp>
      <p:sp>
        <p:nvSpPr>
          <p:cNvPr id="71705" name="Rectangle 24"/>
          <p:cNvSpPr>
            <a:spLocks noChangeArrowheads="1"/>
          </p:cNvSpPr>
          <p:nvPr/>
        </p:nvSpPr>
        <p:spPr bwMode="auto">
          <a:xfrm>
            <a:off x="0" y="972356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06" name="Rectangle 25"/>
          <p:cNvSpPr>
            <a:spLocks noChangeArrowheads="1"/>
          </p:cNvSpPr>
          <p:nvPr/>
        </p:nvSpPr>
        <p:spPr bwMode="auto">
          <a:xfrm>
            <a:off x="0" y="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07" name="Rectangle 26"/>
          <p:cNvSpPr>
            <a:spLocks noChangeArrowheads="1"/>
          </p:cNvSpPr>
          <p:nvPr/>
        </p:nvSpPr>
        <p:spPr bwMode="auto">
          <a:xfrm>
            <a:off x="4021088" y="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08" name="Rectangle 27"/>
          <p:cNvSpPr>
            <a:spLocks noChangeArrowheads="1"/>
          </p:cNvSpPr>
          <p:nvPr/>
        </p:nvSpPr>
        <p:spPr bwMode="auto">
          <a:xfrm>
            <a:off x="4021088" y="972356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942975">
              <a:defRPr>
                <a:solidFill>
                  <a:schemeClr val="tx1"/>
                </a:solidFill>
                <a:latin typeface="Verdana" panose="020B0604030504040204" pitchFamily="4" charset="0"/>
              </a:defRPr>
            </a:lvl1pPr>
            <a:lvl2pPr marL="742950" indent="-285750" defTabSz="942975">
              <a:defRPr>
                <a:solidFill>
                  <a:schemeClr val="tx1"/>
                </a:solidFill>
                <a:latin typeface="Verdana" panose="020B0604030504040204" pitchFamily="4" charset="0"/>
              </a:defRPr>
            </a:lvl2pPr>
            <a:lvl3pPr marL="1143000" indent="-228600" defTabSz="942975">
              <a:defRPr>
                <a:solidFill>
                  <a:schemeClr val="tx1"/>
                </a:solidFill>
                <a:latin typeface="Verdana" panose="020B0604030504040204" pitchFamily="4" charset="0"/>
              </a:defRPr>
            </a:lvl3pPr>
            <a:lvl4pPr marL="1600200" indent="-228600" defTabSz="942975">
              <a:defRPr>
                <a:solidFill>
                  <a:schemeClr val="tx1"/>
                </a:solidFill>
                <a:latin typeface="Verdana" panose="020B0604030504040204" pitchFamily="4" charset="0"/>
              </a:defRPr>
            </a:lvl4pPr>
            <a:lvl5pPr marL="2057400" indent="-228600" defTabSz="942975">
              <a:defRPr>
                <a:solidFill>
                  <a:schemeClr val="tx1"/>
                </a:solidFill>
                <a:latin typeface="Verdana" panose="020B0604030504040204" pitchFamily="4" charset="0"/>
              </a:defRPr>
            </a:lvl5pPr>
            <a:lvl6pPr marL="2514600" indent="-228600" defTabSz="942975" eaLnBrk="0" fontAlgn="base" hangingPunct="0">
              <a:spcBef>
                <a:spcPct val="0"/>
              </a:spcBef>
              <a:spcAft>
                <a:spcPct val="0"/>
              </a:spcAft>
              <a:defRPr>
                <a:solidFill>
                  <a:schemeClr val="tx1"/>
                </a:solidFill>
                <a:latin typeface="Verdana" panose="020B0604030504040204" pitchFamily="4" charset="0"/>
              </a:defRPr>
            </a:lvl6pPr>
            <a:lvl7pPr marL="2971800" indent="-228600" defTabSz="942975" eaLnBrk="0" fontAlgn="base" hangingPunct="0">
              <a:spcBef>
                <a:spcPct val="0"/>
              </a:spcBef>
              <a:spcAft>
                <a:spcPct val="0"/>
              </a:spcAft>
              <a:defRPr>
                <a:solidFill>
                  <a:schemeClr val="tx1"/>
                </a:solidFill>
                <a:latin typeface="Verdana" panose="020B0604030504040204" pitchFamily="4" charset="0"/>
              </a:defRPr>
            </a:lvl7pPr>
            <a:lvl8pPr marL="3429000" indent="-228600" defTabSz="942975" eaLnBrk="0" fontAlgn="base" hangingPunct="0">
              <a:spcBef>
                <a:spcPct val="0"/>
              </a:spcBef>
              <a:spcAft>
                <a:spcPct val="0"/>
              </a:spcAft>
              <a:defRPr>
                <a:solidFill>
                  <a:schemeClr val="tx1"/>
                </a:solidFill>
                <a:latin typeface="Verdana" panose="020B0604030504040204" pitchFamily="4" charset="0"/>
              </a:defRPr>
            </a:lvl8pPr>
            <a:lvl9pPr marL="3886200" indent="-228600" defTabSz="942975"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14</a:t>
            </a:r>
            <a:endParaRPr lang="en-US" altLang="en-US" sz="1000" i="1">
              <a:latin typeface="Times New Roman" panose="02020603050405020304" pitchFamily="18" charset="0"/>
            </a:endParaRPr>
          </a:p>
        </p:txBody>
      </p:sp>
      <p:sp>
        <p:nvSpPr>
          <p:cNvPr id="71709" name="Rectangle 28"/>
          <p:cNvSpPr>
            <a:spLocks noChangeArrowheads="1"/>
          </p:cNvSpPr>
          <p:nvPr/>
        </p:nvSpPr>
        <p:spPr bwMode="auto">
          <a:xfrm>
            <a:off x="0" y="972356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10" name="Rectangle 29"/>
          <p:cNvSpPr>
            <a:spLocks noChangeArrowheads="1"/>
          </p:cNvSpPr>
          <p:nvPr/>
        </p:nvSpPr>
        <p:spPr bwMode="auto">
          <a:xfrm>
            <a:off x="0" y="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11" name="Rectangle 30"/>
          <p:cNvSpPr>
            <a:spLocks noChangeArrowheads="1"/>
          </p:cNvSpPr>
          <p:nvPr/>
        </p:nvSpPr>
        <p:spPr bwMode="auto">
          <a:xfrm>
            <a:off x="4021088" y="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12" name="Rectangle 31"/>
          <p:cNvSpPr>
            <a:spLocks noChangeArrowheads="1"/>
          </p:cNvSpPr>
          <p:nvPr/>
        </p:nvSpPr>
        <p:spPr bwMode="auto">
          <a:xfrm>
            <a:off x="4021088" y="972356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942975">
              <a:defRPr>
                <a:solidFill>
                  <a:schemeClr val="tx1"/>
                </a:solidFill>
                <a:latin typeface="Verdana" panose="020B0604030504040204" pitchFamily="4" charset="0"/>
              </a:defRPr>
            </a:lvl1pPr>
            <a:lvl2pPr marL="742950" indent="-285750" defTabSz="942975">
              <a:defRPr>
                <a:solidFill>
                  <a:schemeClr val="tx1"/>
                </a:solidFill>
                <a:latin typeface="Verdana" panose="020B0604030504040204" pitchFamily="4" charset="0"/>
              </a:defRPr>
            </a:lvl2pPr>
            <a:lvl3pPr marL="1143000" indent="-228600" defTabSz="942975">
              <a:defRPr>
                <a:solidFill>
                  <a:schemeClr val="tx1"/>
                </a:solidFill>
                <a:latin typeface="Verdana" panose="020B0604030504040204" pitchFamily="4" charset="0"/>
              </a:defRPr>
            </a:lvl3pPr>
            <a:lvl4pPr marL="1600200" indent="-228600" defTabSz="942975">
              <a:defRPr>
                <a:solidFill>
                  <a:schemeClr val="tx1"/>
                </a:solidFill>
                <a:latin typeface="Verdana" panose="020B0604030504040204" pitchFamily="4" charset="0"/>
              </a:defRPr>
            </a:lvl4pPr>
            <a:lvl5pPr marL="2057400" indent="-228600" defTabSz="942975">
              <a:defRPr>
                <a:solidFill>
                  <a:schemeClr val="tx1"/>
                </a:solidFill>
                <a:latin typeface="Verdana" panose="020B0604030504040204" pitchFamily="4" charset="0"/>
              </a:defRPr>
            </a:lvl5pPr>
            <a:lvl6pPr marL="2514600" indent="-228600" defTabSz="942975" eaLnBrk="0" fontAlgn="base" hangingPunct="0">
              <a:spcBef>
                <a:spcPct val="0"/>
              </a:spcBef>
              <a:spcAft>
                <a:spcPct val="0"/>
              </a:spcAft>
              <a:defRPr>
                <a:solidFill>
                  <a:schemeClr val="tx1"/>
                </a:solidFill>
                <a:latin typeface="Verdana" panose="020B0604030504040204" pitchFamily="4" charset="0"/>
              </a:defRPr>
            </a:lvl6pPr>
            <a:lvl7pPr marL="2971800" indent="-228600" defTabSz="942975" eaLnBrk="0" fontAlgn="base" hangingPunct="0">
              <a:spcBef>
                <a:spcPct val="0"/>
              </a:spcBef>
              <a:spcAft>
                <a:spcPct val="0"/>
              </a:spcAft>
              <a:defRPr>
                <a:solidFill>
                  <a:schemeClr val="tx1"/>
                </a:solidFill>
                <a:latin typeface="Verdana" panose="020B0604030504040204" pitchFamily="4" charset="0"/>
              </a:defRPr>
            </a:lvl7pPr>
            <a:lvl8pPr marL="3429000" indent="-228600" defTabSz="942975" eaLnBrk="0" fontAlgn="base" hangingPunct="0">
              <a:spcBef>
                <a:spcPct val="0"/>
              </a:spcBef>
              <a:spcAft>
                <a:spcPct val="0"/>
              </a:spcAft>
              <a:defRPr>
                <a:solidFill>
                  <a:schemeClr val="tx1"/>
                </a:solidFill>
                <a:latin typeface="Verdana" panose="020B0604030504040204" pitchFamily="4" charset="0"/>
              </a:defRPr>
            </a:lvl8pPr>
            <a:lvl9pPr marL="3886200" indent="-228600" defTabSz="942975"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14</a:t>
            </a:r>
            <a:endParaRPr lang="en-US" altLang="en-US" sz="1000" i="1">
              <a:latin typeface="Times New Roman" panose="02020603050405020304" pitchFamily="18" charset="0"/>
            </a:endParaRPr>
          </a:p>
        </p:txBody>
      </p:sp>
      <p:sp>
        <p:nvSpPr>
          <p:cNvPr id="71713" name="Rectangle 32"/>
          <p:cNvSpPr>
            <a:spLocks noChangeArrowheads="1"/>
          </p:cNvSpPr>
          <p:nvPr/>
        </p:nvSpPr>
        <p:spPr bwMode="auto">
          <a:xfrm>
            <a:off x="0" y="972356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14" name="Rectangle 33"/>
          <p:cNvSpPr>
            <a:spLocks noChangeArrowheads="1"/>
          </p:cNvSpPr>
          <p:nvPr/>
        </p:nvSpPr>
        <p:spPr bwMode="auto">
          <a:xfrm>
            <a:off x="0" y="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15" name="Rectangle 34"/>
          <p:cNvSpPr>
            <a:spLocks noChangeArrowheads="1"/>
          </p:cNvSpPr>
          <p:nvPr/>
        </p:nvSpPr>
        <p:spPr bwMode="auto">
          <a:xfrm>
            <a:off x="4021088" y="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16" name="Rectangle 35"/>
          <p:cNvSpPr>
            <a:spLocks noChangeArrowheads="1"/>
          </p:cNvSpPr>
          <p:nvPr/>
        </p:nvSpPr>
        <p:spPr bwMode="auto">
          <a:xfrm>
            <a:off x="4021088" y="9723560"/>
            <a:ext cx="307821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942975">
              <a:defRPr>
                <a:solidFill>
                  <a:schemeClr val="tx1"/>
                </a:solidFill>
                <a:latin typeface="Verdana" panose="020B0604030504040204" pitchFamily="4" charset="0"/>
              </a:defRPr>
            </a:lvl1pPr>
            <a:lvl2pPr marL="742950" indent="-285750" defTabSz="942975">
              <a:defRPr>
                <a:solidFill>
                  <a:schemeClr val="tx1"/>
                </a:solidFill>
                <a:latin typeface="Verdana" panose="020B0604030504040204" pitchFamily="4" charset="0"/>
              </a:defRPr>
            </a:lvl2pPr>
            <a:lvl3pPr marL="1143000" indent="-228600" defTabSz="942975">
              <a:defRPr>
                <a:solidFill>
                  <a:schemeClr val="tx1"/>
                </a:solidFill>
                <a:latin typeface="Verdana" panose="020B0604030504040204" pitchFamily="4" charset="0"/>
              </a:defRPr>
            </a:lvl3pPr>
            <a:lvl4pPr marL="1600200" indent="-228600" defTabSz="942975">
              <a:defRPr>
                <a:solidFill>
                  <a:schemeClr val="tx1"/>
                </a:solidFill>
                <a:latin typeface="Verdana" panose="020B0604030504040204" pitchFamily="4" charset="0"/>
              </a:defRPr>
            </a:lvl4pPr>
            <a:lvl5pPr marL="2057400" indent="-228600" defTabSz="942975">
              <a:defRPr>
                <a:solidFill>
                  <a:schemeClr val="tx1"/>
                </a:solidFill>
                <a:latin typeface="Verdana" panose="020B0604030504040204" pitchFamily="4" charset="0"/>
              </a:defRPr>
            </a:lvl5pPr>
            <a:lvl6pPr marL="2514600" indent="-228600" defTabSz="942975" eaLnBrk="0" fontAlgn="base" hangingPunct="0">
              <a:spcBef>
                <a:spcPct val="0"/>
              </a:spcBef>
              <a:spcAft>
                <a:spcPct val="0"/>
              </a:spcAft>
              <a:defRPr>
                <a:solidFill>
                  <a:schemeClr val="tx1"/>
                </a:solidFill>
                <a:latin typeface="Verdana" panose="020B0604030504040204" pitchFamily="4" charset="0"/>
              </a:defRPr>
            </a:lvl6pPr>
            <a:lvl7pPr marL="2971800" indent="-228600" defTabSz="942975" eaLnBrk="0" fontAlgn="base" hangingPunct="0">
              <a:spcBef>
                <a:spcPct val="0"/>
              </a:spcBef>
              <a:spcAft>
                <a:spcPct val="0"/>
              </a:spcAft>
              <a:defRPr>
                <a:solidFill>
                  <a:schemeClr val="tx1"/>
                </a:solidFill>
                <a:latin typeface="Verdana" panose="020B0604030504040204" pitchFamily="4" charset="0"/>
              </a:defRPr>
            </a:lvl7pPr>
            <a:lvl8pPr marL="3429000" indent="-228600" defTabSz="942975" eaLnBrk="0" fontAlgn="base" hangingPunct="0">
              <a:spcBef>
                <a:spcPct val="0"/>
              </a:spcBef>
              <a:spcAft>
                <a:spcPct val="0"/>
              </a:spcAft>
              <a:defRPr>
                <a:solidFill>
                  <a:schemeClr val="tx1"/>
                </a:solidFill>
                <a:latin typeface="Verdana" panose="020B0604030504040204" pitchFamily="4" charset="0"/>
              </a:defRPr>
            </a:lvl8pPr>
            <a:lvl9pPr marL="3886200" indent="-228600" defTabSz="942975"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13</a:t>
            </a:r>
            <a:endParaRPr lang="en-US" altLang="en-US" sz="1000" i="1">
              <a:latin typeface="Times New Roman" panose="02020603050405020304" pitchFamily="18" charset="0"/>
            </a:endParaRPr>
          </a:p>
        </p:txBody>
      </p:sp>
      <p:sp>
        <p:nvSpPr>
          <p:cNvPr id="71717" name="Rectangle 36"/>
          <p:cNvSpPr>
            <a:spLocks noChangeArrowheads="1"/>
          </p:cNvSpPr>
          <p:nvPr/>
        </p:nvSpPr>
        <p:spPr bwMode="auto">
          <a:xfrm>
            <a:off x="0" y="972356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18" name="Rectangle 37"/>
          <p:cNvSpPr>
            <a:spLocks noChangeArrowheads="1"/>
          </p:cNvSpPr>
          <p:nvPr/>
        </p:nvSpPr>
        <p:spPr bwMode="auto">
          <a:xfrm>
            <a:off x="0" y="0"/>
            <a:ext cx="3076672" cy="51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19" name="Rectangle 38"/>
          <p:cNvSpPr>
            <a:spLocks noChangeArrowheads="1"/>
          </p:cNvSpPr>
          <p:nvPr/>
        </p:nvSpPr>
        <p:spPr bwMode="auto">
          <a:xfrm>
            <a:off x="4021088" y="6769"/>
            <a:ext cx="3078212" cy="48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20" name="Rectangle 39"/>
          <p:cNvSpPr>
            <a:spLocks noChangeArrowheads="1"/>
          </p:cNvSpPr>
          <p:nvPr/>
        </p:nvSpPr>
        <p:spPr bwMode="auto">
          <a:xfrm>
            <a:off x="4021088" y="9743867"/>
            <a:ext cx="3078212" cy="47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50" tIns="0" rIns="19650" bIns="0" anchor="b"/>
          <a:lstStyle>
            <a:lvl1pPr defTabSz="942975">
              <a:defRPr>
                <a:solidFill>
                  <a:schemeClr val="tx1"/>
                </a:solidFill>
                <a:latin typeface="Verdana" panose="020B0604030504040204" pitchFamily="4" charset="0"/>
              </a:defRPr>
            </a:lvl1pPr>
            <a:lvl2pPr marL="742950" indent="-285750" defTabSz="942975">
              <a:defRPr>
                <a:solidFill>
                  <a:schemeClr val="tx1"/>
                </a:solidFill>
                <a:latin typeface="Verdana" panose="020B0604030504040204" pitchFamily="4" charset="0"/>
              </a:defRPr>
            </a:lvl2pPr>
            <a:lvl3pPr marL="1143000" indent="-228600" defTabSz="942975">
              <a:defRPr>
                <a:solidFill>
                  <a:schemeClr val="tx1"/>
                </a:solidFill>
                <a:latin typeface="Verdana" panose="020B0604030504040204" pitchFamily="4" charset="0"/>
              </a:defRPr>
            </a:lvl3pPr>
            <a:lvl4pPr marL="1600200" indent="-228600" defTabSz="942975">
              <a:defRPr>
                <a:solidFill>
                  <a:schemeClr val="tx1"/>
                </a:solidFill>
                <a:latin typeface="Verdana" panose="020B0604030504040204" pitchFamily="4" charset="0"/>
              </a:defRPr>
            </a:lvl4pPr>
            <a:lvl5pPr marL="2057400" indent="-228600" defTabSz="942975">
              <a:defRPr>
                <a:solidFill>
                  <a:schemeClr val="tx1"/>
                </a:solidFill>
                <a:latin typeface="Verdana" panose="020B0604030504040204" pitchFamily="4" charset="0"/>
              </a:defRPr>
            </a:lvl5pPr>
            <a:lvl6pPr marL="2514600" indent="-228600" defTabSz="942975" eaLnBrk="0" fontAlgn="base" hangingPunct="0">
              <a:spcBef>
                <a:spcPct val="0"/>
              </a:spcBef>
              <a:spcAft>
                <a:spcPct val="0"/>
              </a:spcAft>
              <a:defRPr>
                <a:solidFill>
                  <a:schemeClr val="tx1"/>
                </a:solidFill>
                <a:latin typeface="Verdana" panose="020B0604030504040204" pitchFamily="4" charset="0"/>
              </a:defRPr>
            </a:lvl6pPr>
            <a:lvl7pPr marL="2971800" indent="-228600" defTabSz="942975" eaLnBrk="0" fontAlgn="base" hangingPunct="0">
              <a:spcBef>
                <a:spcPct val="0"/>
              </a:spcBef>
              <a:spcAft>
                <a:spcPct val="0"/>
              </a:spcAft>
              <a:defRPr>
                <a:solidFill>
                  <a:schemeClr val="tx1"/>
                </a:solidFill>
                <a:latin typeface="Verdana" panose="020B0604030504040204" pitchFamily="4" charset="0"/>
              </a:defRPr>
            </a:lvl7pPr>
            <a:lvl8pPr marL="3429000" indent="-228600" defTabSz="942975" eaLnBrk="0" fontAlgn="base" hangingPunct="0">
              <a:spcBef>
                <a:spcPct val="0"/>
              </a:spcBef>
              <a:spcAft>
                <a:spcPct val="0"/>
              </a:spcAft>
              <a:defRPr>
                <a:solidFill>
                  <a:schemeClr val="tx1"/>
                </a:solidFill>
                <a:latin typeface="Verdana" panose="020B0604030504040204" pitchFamily="4" charset="0"/>
              </a:defRPr>
            </a:lvl8pPr>
            <a:lvl9pPr marL="3886200" indent="-228600" defTabSz="942975" eaLnBrk="0" fontAlgn="base" hangingPunct="0">
              <a:spcBef>
                <a:spcPct val="0"/>
              </a:spcBef>
              <a:spcAft>
                <a:spcPct val="0"/>
              </a:spcAft>
              <a:defRPr>
                <a:solidFill>
                  <a:schemeClr val="tx1"/>
                </a:solidFill>
                <a:latin typeface="Verdana" panose="020B0604030504040204" pitchFamily="4" charset="0"/>
              </a:defRPr>
            </a:lvl9pPr>
          </a:lstStyle>
          <a:p>
            <a:pPr algn="r"/>
            <a:r>
              <a:rPr lang="en-US" altLang="en-US" sz="1000" i="1">
                <a:latin typeface="Times New Roman" panose="02020603050405020304" pitchFamily="18" charset="0"/>
              </a:rPr>
              <a:t>13</a:t>
            </a:r>
            <a:endParaRPr lang="en-US" altLang="en-US" sz="1000" i="1">
              <a:latin typeface="Times New Roman" panose="02020603050405020304" pitchFamily="18" charset="0"/>
            </a:endParaRPr>
          </a:p>
        </p:txBody>
      </p:sp>
      <p:sp>
        <p:nvSpPr>
          <p:cNvPr id="71721" name="Rectangle 40"/>
          <p:cNvSpPr>
            <a:spLocks noChangeArrowheads="1"/>
          </p:cNvSpPr>
          <p:nvPr/>
        </p:nvSpPr>
        <p:spPr bwMode="auto">
          <a:xfrm>
            <a:off x="0" y="9743867"/>
            <a:ext cx="3076672" cy="47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22" name="Rectangle 41"/>
          <p:cNvSpPr>
            <a:spLocks noChangeArrowheads="1"/>
          </p:cNvSpPr>
          <p:nvPr/>
        </p:nvSpPr>
        <p:spPr bwMode="auto">
          <a:xfrm>
            <a:off x="0" y="6769"/>
            <a:ext cx="3076672" cy="48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71723" name="Rectangle 42"/>
          <p:cNvSpPr>
            <a:spLocks noGrp="1" noChangeArrowheads="1"/>
          </p:cNvSpPr>
          <p:nvPr>
            <p:ph type="body" idx="1"/>
          </p:nvPr>
        </p:nvSpPr>
        <p:spPr>
          <a:xfrm>
            <a:off x="944417" y="4866856"/>
            <a:ext cx="5208926" cy="4027510"/>
          </a:xfrm>
          <a:noFill/>
          <a:extLst>
            <a:ext uri="{91240B29-F687-4F45-9708-019B960494DF}">
              <a14:hiddenLine xmlns:a14="http://schemas.microsoft.com/office/drawing/2010/main" w="12699">
                <a:solidFill>
                  <a:schemeClr val="tx1"/>
                </a:solidFill>
                <a:miter lim="800000"/>
                <a:headEnd/>
                <a:tailEnd/>
              </a14:hiddenLine>
            </a:ext>
          </a:extLst>
        </p:spPr>
        <p:txBody>
          <a:bodyPr lIns="93338" tIns="45850" rIns="93338" bIns="45850"/>
          <a:lstStyle/>
          <a:p>
            <a:pPr eaLnBrk="1" hangingPunct="1"/>
            <a:endParaRPr lang="en-US" altLang="en-US"/>
          </a:p>
        </p:txBody>
      </p:sp>
      <p:sp>
        <p:nvSpPr>
          <p:cNvPr id="71724" name="Rectangle 43"/>
          <p:cNvSpPr>
            <a:spLocks noGrp="1" noRot="1" noChangeAspect="1" noChangeArrowheads="1" noTextEdit="1"/>
          </p:cNvSpPr>
          <p:nvPr>
            <p:ph type="sldImg"/>
          </p:nvPr>
        </p:nvSpPr>
        <p:spPr>
          <a:xfrm>
            <a:off x="371475" y="898525"/>
            <a:ext cx="6356350" cy="3576638"/>
          </a:xfrm>
          <a:ln w="12699" cap="flat">
            <a:solidFill>
              <a:schemeClr val="tx1"/>
            </a:solid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29005">
              <a:defRPr>
                <a:solidFill>
                  <a:schemeClr val="tx1"/>
                </a:solidFill>
                <a:latin typeface="Verdana" panose="020B0604030504040204" pitchFamily="4" charset="0"/>
              </a:defRPr>
            </a:lvl1pPr>
            <a:lvl2pPr marL="742950" indent="-285750" defTabSz="929005">
              <a:defRPr>
                <a:solidFill>
                  <a:schemeClr val="tx1"/>
                </a:solidFill>
                <a:latin typeface="Verdana" panose="020B0604030504040204" pitchFamily="4" charset="0"/>
              </a:defRPr>
            </a:lvl2pPr>
            <a:lvl3pPr marL="1143000" indent="-228600" defTabSz="929005">
              <a:defRPr>
                <a:solidFill>
                  <a:schemeClr val="tx1"/>
                </a:solidFill>
                <a:latin typeface="Verdana" panose="020B0604030504040204" pitchFamily="4" charset="0"/>
              </a:defRPr>
            </a:lvl3pPr>
            <a:lvl4pPr marL="1600200" indent="-228600" defTabSz="929005">
              <a:defRPr>
                <a:solidFill>
                  <a:schemeClr val="tx1"/>
                </a:solidFill>
                <a:latin typeface="Verdana" panose="020B0604030504040204" pitchFamily="4" charset="0"/>
              </a:defRPr>
            </a:lvl4pPr>
            <a:lvl5pPr marL="2057400" indent="-228600" defTabSz="929005">
              <a:defRPr>
                <a:solidFill>
                  <a:schemeClr val="tx1"/>
                </a:solidFill>
                <a:latin typeface="Verdana" panose="020B0604030504040204" pitchFamily="4" charset="0"/>
              </a:defRPr>
            </a:lvl5pPr>
            <a:lvl6pPr marL="2514600" indent="-228600" defTabSz="929005" eaLnBrk="0" fontAlgn="base" hangingPunct="0">
              <a:spcBef>
                <a:spcPct val="0"/>
              </a:spcBef>
              <a:spcAft>
                <a:spcPct val="0"/>
              </a:spcAft>
              <a:defRPr>
                <a:solidFill>
                  <a:schemeClr val="tx1"/>
                </a:solidFill>
                <a:latin typeface="Verdana" panose="020B0604030504040204" pitchFamily="4" charset="0"/>
              </a:defRPr>
            </a:lvl6pPr>
            <a:lvl7pPr marL="2971800" indent="-228600" defTabSz="929005" eaLnBrk="0" fontAlgn="base" hangingPunct="0">
              <a:spcBef>
                <a:spcPct val="0"/>
              </a:spcBef>
              <a:spcAft>
                <a:spcPct val="0"/>
              </a:spcAft>
              <a:defRPr>
                <a:solidFill>
                  <a:schemeClr val="tx1"/>
                </a:solidFill>
                <a:latin typeface="Verdana" panose="020B0604030504040204" pitchFamily="4" charset="0"/>
              </a:defRPr>
            </a:lvl7pPr>
            <a:lvl8pPr marL="3429000" indent="-228600" defTabSz="929005" eaLnBrk="0" fontAlgn="base" hangingPunct="0">
              <a:spcBef>
                <a:spcPct val="0"/>
              </a:spcBef>
              <a:spcAft>
                <a:spcPct val="0"/>
              </a:spcAft>
              <a:defRPr>
                <a:solidFill>
                  <a:schemeClr val="tx1"/>
                </a:solidFill>
                <a:latin typeface="Verdana" panose="020B0604030504040204" pitchFamily="4" charset="0"/>
              </a:defRPr>
            </a:lvl8pPr>
            <a:lvl9pPr marL="3886200" indent="-228600" defTabSz="929005" eaLnBrk="0" fontAlgn="base" hangingPunct="0">
              <a:spcBef>
                <a:spcPct val="0"/>
              </a:spcBef>
              <a:spcAft>
                <a:spcPct val="0"/>
              </a:spcAft>
              <a:defRPr>
                <a:solidFill>
                  <a:schemeClr val="tx1"/>
                </a:solidFill>
                <a:latin typeface="Verdana" panose="020B0604030504040204" pitchFamily="4" charset="0"/>
              </a:defRPr>
            </a:lvl9pPr>
          </a:lstStyle>
          <a:p>
            <a:fld id="{3DA61A32-7B71-4FD0-A17E-05EA9FBCE709}" type="slidenum">
              <a:rPr lang="en-AU" altLang="en-US">
                <a:latin typeface="Times New Roman" panose="02020603050405020304" pitchFamily="18" charset="0"/>
              </a:rPr>
            </a:fld>
            <a:endParaRPr lang="en-AU" altLang="en-US">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p:sp>
      <p:sp>
        <p:nvSpPr>
          <p:cNvPr id="727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29005">
              <a:defRPr>
                <a:solidFill>
                  <a:schemeClr val="tx1"/>
                </a:solidFill>
                <a:latin typeface="Verdana" panose="020B0604030504040204" pitchFamily="4" charset="0"/>
              </a:defRPr>
            </a:lvl1pPr>
            <a:lvl2pPr marL="742950" indent="-285750" defTabSz="929005">
              <a:defRPr>
                <a:solidFill>
                  <a:schemeClr val="tx1"/>
                </a:solidFill>
                <a:latin typeface="Verdana" panose="020B0604030504040204" pitchFamily="4" charset="0"/>
              </a:defRPr>
            </a:lvl2pPr>
            <a:lvl3pPr marL="1143000" indent="-228600" defTabSz="929005">
              <a:defRPr>
                <a:solidFill>
                  <a:schemeClr val="tx1"/>
                </a:solidFill>
                <a:latin typeface="Verdana" panose="020B0604030504040204" pitchFamily="4" charset="0"/>
              </a:defRPr>
            </a:lvl3pPr>
            <a:lvl4pPr marL="1600200" indent="-228600" defTabSz="929005">
              <a:defRPr>
                <a:solidFill>
                  <a:schemeClr val="tx1"/>
                </a:solidFill>
                <a:latin typeface="Verdana" panose="020B0604030504040204" pitchFamily="4" charset="0"/>
              </a:defRPr>
            </a:lvl4pPr>
            <a:lvl5pPr marL="2057400" indent="-228600" defTabSz="929005">
              <a:defRPr>
                <a:solidFill>
                  <a:schemeClr val="tx1"/>
                </a:solidFill>
                <a:latin typeface="Verdana" panose="020B0604030504040204" pitchFamily="4" charset="0"/>
              </a:defRPr>
            </a:lvl5pPr>
            <a:lvl6pPr marL="2514600" indent="-228600" defTabSz="929005" eaLnBrk="0" fontAlgn="base" hangingPunct="0">
              <a:spcBef>
                <a:spcPct val="0"/>
              </a:spcBef>
              <a:spcAft>
                <a:spcPct val="0"/>
              </a:spcAft>
              <a:defRPr>
                <a:solidFill>
                  <a:schemeClr val="tx1"/>
                </a:solidFill>
                <a:latin typeface="Verdana" panose="020B0604030504040204" pitchFamily="4" charset="0"/>
              </a:defRPr>
            </a:lvl6pPr>
            <a:lvl7pPr marL="2971800" indent="-228600" defTabSz="929005" eaLnBrk="0" fontAlgn="base" hangingPunct="0">
              <a:spcBef>
                <a:spcPct val="0"/>
              </a:spcBef>
              <a:spcAft>
                <a:spcPct val="0"/>
              </a:spcAft>
              <a:defRPr>
                <a:solidFill>
                  <a:schemeClr val="tx1"/>
                </a:solidFill>
                <a:latin typeface="Verdana" panose="020B0604030504040204" pitchFamily="4" charset="0"/>
              </a:defRPr>
            </a:lvl7pPr>
            <a:lvl8pPr marL="3429000" indent="-228600" defTabSz="929005" eaLnBrk="0" fontAlgn="base" hangingPunct="0">
              <a:spcBef>
                <a:spcPct val="0"/>
              </a:spcBef>
              <a:spcAft>
                <a:spcPct val="0"/>
              </a:spcAft>
              <a:defRPr>
                <a:solidFill>
                  <a:schemeClr val="tx1"/>
                </a:solidFill>
                <a:latin typeface="Verdana" panose="020B0604030504040204" pitchFamily="4" charset="0"/>
              </a:defRPr>
            </a:lvl8pPr>
            <a:lvl9pPr marL="3886200" indent="-228600" defTabSz="929005" eaLnBrk="0" fontAlgn="base" hangingPunct="0">
              <a:spcBef>
                <a:spcPct val="0"/>
              </a:spcBef>
              <a:spcAft>
                <a:spcPct val="0"/>
              </a:spcAft>
              <a:defRPr>
                <a:solidFill>
                  <a:schemeClr val="tx1"/>
                </a:solidFill>
                <a:latin typeface="Verdana" panose="020B0604030504040204" pitchFamily="4" charset="0"/>
              </a:defRPr>
            </a:lvl9pPr>
          </a:lstStyle>
          <a:p>
            <a:fld id="{77B72AE5-E907-48BB-AAEB-3949A85B84C6}" type="slidenum">
              <a:rPr lang="en-AU" altLang="en-US">
                <a:latin typeface="Times New Roman" panose="02020603050405020304" pitchFamily="18" charset="0"/>
              </a:rPr>
            </a:fld>
            <a:endParaRPr lang="en-AU"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29005">
              <a:defRPr>
                <a:solidFill>
                  <a:schemeClr val="tx1"/>
                </a:solidFill>
                <a:latin typeface="Verdana" panose="020B0604030504040204" pitchFamily="4" charset="0"/>
              </a:defRPr>
            </a:lvl1pPr>
            <a:lvl2pPr marL="742950" indent="-285750" defTabSz="929005">
              <a:defRPr>
                <a:solidFill>
                  <a:schemeClr val="tx1"/>
                </a:solidFill>
                <a:latin typeface="Verdana" panose="020B0604030504040204" pitchFamily="4" charset="0"/>
              </a:defRPr>
            </a:lvl2pPr>
            <a:lvl3pPr marL="1143000" indent="-228600" defTabSz="929005">
              <a:defRPr>
                <a:solidFill>
                  <a:schemeClr val="tx1"/>
                </a:solidFill>
                <a:latin typeface="Verdana" panose="020B0604030504040204" pitchFamily="4" charset="0"/>
              </a:defRPr>
            </a:lvl3pPr>
            <a:lvl4pPr marL="1600200" indent="-228600" defTabSz="929005">
              <a:defRPr>
                <a:solidFill>
                  <a:schemeClr val="tx1"/>
                </a:solidFill>
                <a:latin typeface="Verdana" panose="020B0604030504040204" pitchFamily="4" charset="0"/>
              </a:defRPr>
            </a:lvl4pPr>
            <a:lvl5pPr marL="2057400" indent="-228600" defTabSz="929005">
              <a:defRPr>
                <a:solidFill>
                  <a:schemeClr val="tx1"/>
                </a:solidFill>
                <a:latin typeface="Verdana" panose="020B0604030504040204" pitchFamily="4" charset="0"/>
              </a:defRPr>
            </a:lvl5pPr>
            <a:lvl6pPr marL="2514600" indent="-228600" defTabSz="929005" eaLnBrk="0" fontAlgn="base" hangingPunct="0">
              <a:spcBef>
                <a:spcPct val="0"/>
              </a:spcBef>
              <a:spcAft>
                <a:spcPct val="0"/>
              </a:spcAft>
              <a:defRPr>
                <a:solidFill>
                  <a:schemeClr val="tx1"/>
                </a:solidFill>
                <a:latin typeface="Verdana" panose="020B0604030504040204" pitchFamily="4" charset="0"/>
              </a:defRPr>
            </a:lvl6pPr>
            <a:lvl7pPr marL="2971800" indent="-228600" defTabSz="929005" eaLnBrk="0" fontAlgn="base" hangingPunct="0">
              <a:spcBef>
                <a:spcPct val="0"/>
              </a:spcBef>
              <a:spcAft>
                <a:spcPct val="0"/>
              </a:spcAft>
              <a:defRPr>
                <a:solidFill>
                  <a:schemeClr val="tx1"/>
                </a:solidFill>
                <a:latin typeface="Verdana" panose="020B0604030504040204" pitchFamily="4" charset="0"/>
              </a:defRPr>
            </a:lvl7pPr>
            <a:lvl8pPr marL="3429000" indent="-228600" defTabSz="929005" eaLnBrk="0" fontAlgn="base" hangingPunct="0">
              <a:spcBef>
                <a:spcPct val="0"/>
              </a:spcBef>
              <a:spcAft>
                <a:spcPct val="0"/>
              </a:spcAft>
              <a:defRPr>
                <a:solidFill>
                  <a:schemeClr val="tx1"/>
                </a:solidFill>
                <a:latin typeface="Verdana" panose="020B0604030504040204" pitchFamily="4" charset="0"/>
              </a:defRPr>
            </a:lvl8pPr>
            <a:lvl9pPr marL="3886200" indent="-228600" defTabSz="929005" eaLnBrk="0" fontAlgn="base" hangingPunct="0">
              <a:spcBef>
                <a:spcPct val="0"/>
              </a:spcBef>
              <a:spcAft>
                <a:spcPct val="0"/>
              </a:spcAft>
              <a:defRPr>
                <a:solidFill>
                  <a:schemeClr val="tx1"/>
                </a:solidFill>
                <a:latin typeface="Verdana" panose="020B0604030504040204" pitchFamily="4" charset="0"/>
              </a:defRPr>
            </a:lvl9pPr>
          </a:lstStyle>
          <a:p>
            <a:fld id="{94EC878F-8A82-46D2-AF0F-68AEA28F083F}" type="slidenum">
              <a:rPr lang="en-AU" altLang="en-US">
                <a:latin typeface="Times New Roman" panose="02020603050405020304" pitchFamily="18" charset="0"/>
              </a:rPr>
            </a:fld>
            <a:endParaRPr lang="en-AU" altLang="en-US">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p:spPr>
        <p:txBody>
          <a:bodyPr/>
          <a:lstStyle/>
          <a:p>
            <a:pPr eaLnBrk="1" hangingPunct="1"/>
            <a:r>
              <a:rPr lang="en-US" altLang="en-US" dirty="0"/>
              <a:t>NDY =</a:t>
            </a:r>
            <a:r>
              <a:rPr lang="en-US" altLang="en-US" baseline="0" dirty="0"/>
              <a:t> Normandy Mining</a:t>
            </a:r>
            <a:endParaRPr lang="en-US" altLang="en-US" baseline="0" dirty="0"/>
          </a:p>
          <a:p>
            <a:pPr eaLnBrk="1" hangingPunct="1"/>
            <a:r>
              <a:rPr lang="en-US" altLang="en-US" baseline="0" dirty="0"/>
              <a:t>HVN </a:t>
            </a:r>
            <a:r>
              <a:rPr lang="en-US" altLang="en-US" baseline="0"/>
              <a:t>= Harvey Norman</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29005">
              <a:defRPr>
                <a:solidFill>
                  <a:schemeClr val="tx1"/>
                </a:solidFill>
                <a:latin typeface="Verdana" panose="020B0604030504040204" pitchFamily="4" charset="0"/>
              </a:defRPr>
            </a:lvl1pPr>
            <a:lvl2pPr marL="742950" indent="-285750" defTabSz="929005">
              <a:defRPr>
                <a:solidFill>
                  <a:schemeClr val="tx1"/>
                </a:solidFill>
                <a:latin typeface="Verdana" panose="020B0604030504040204" pitchFamily="4" charset="0"/>
              </a:defRPr>
            </a:lvl2pPr>
            <a:lvl3pPr marL="1143000" indent="-228600" defTabSz="929005">
              <a:defRPr>
                <a:solidFill>
                  <a:schemeClr val="tx1"/>
                </a:solidFill>
                <a:latin typeface="Verdana" panose="020B0604030504040204" pitchFamily="4" charset="0"/>
              </a:defRPr>
            </a:lvl3pPr>
            <a:lvl4pPr marL="1600200" indent="-228600" defTabSz="929005">
              <a:defRPr>
                <a:solidFill>
                  <a:schemeClr val="tx1"/>
                </a:solidFill>
                <a:latin typeface="Verdana" panose="020B0604030504040204" pitchFamily="4" charset="0"/>
              </a:defRPr>
            </a:lvl4pPr>
            <a:lvl5pPr marL="2057400" indent="-228600" defTabSz="929005">
              <a:defRPr>
                <a:solidFill>
                  <a:schemeClr val="tx1"/>
                </a:solidFill>
                <a:latin typeface="Verdana" panose="020B0604030504040204" pitchFamily="4" charset="0"/>
              </a:defRPr>
            </a:lvl5pPr>
            <a:lvl6pPr marL="2514600" indent="-228600" defTabSz="929005" eaLnBrk="0" fontAlgn="base" hangingPunct="0">
              <a:spcBef>
                <a:spcPct val="0"/>
              </a:spcBef>
              <a:spcAft>
                <a:spcPct val="0"/>
              </a:spcAft>
              <a:defRPr>
                <a:solidFill>
                  <a:schemeClr val="tx1"/>
                </a:solidFill>
                <a:latin typeface="Verdana" panose="020B0604030504040204" pitchFamily="4" charset="0"/>
              </a:defRPr>
            </a:lvl6pPr>
            <a:lvl7pPr marL="2971800" indent="-228600" defTabSz="929005" eaLnBrk="0" fontAlgn="base" hangingPunct="0">
              <a:spcBef>
                <a:spcPct val="0"/>
              </a:spcBef>
              <a:spcAft>
                <a:spcPct val="0"/>
              </a:spcAft>
              <a:defRPr>
                <a:solidFill>
                  <a:schemeClr val="tx1"/>
                </a:solidFill>
                <a:latin typeface="Verdana" panose="020B0604030504040204" pitchFamily="4" charset="0"/>
              </a:defRPr>
            </a:lvl7pPr>
            <a:lvl8pPr marL="3429000" indent="-228600" defTabSz="929005" eaLnBrk="0" fontAlgn="base" hangingPunct="0">
              <a:spcBef>
                <a:spcPct val="0"/>
              </a:spcBef>
              <a:spcAft>
                <a:spcPct val="0"/>
              </a:spcAft>
              <a:defRPr>
                <a:solidFill>
                  <a:schemeClr val="tx1"/>
                </a:solidFill>
                <a:latin typeface="Verdana" panose="020B0604030504040204" pitchFamily="4" charset="0"/>
              </a:defRPr>
            </a:lvl8pPr>
            <a:lvl9pPr marL="3886200" indent="-228600" defTabSz="929005" eaLnBrk="0" fontAlgn="base" hangingPunct="0">
              <a:spcBef>
                <a:spcPct val="0"/>
              </a:spcBef>
              <a:spcAft>
                <a:spcPct val="0"/>
              </a:spcAft>
              <a:defRPr>
                <a:solidFill>
                  <a:schemeClr val="tx1"/>
                </a:solidFill>
                <a:latin typeface="Verdana" panose="020B0604030504040204" pitchFamily="4" charset="0"/>
              </a:defRPr>
            </a:lvl9pPr>
          </a:lstStyle>
          <a:p>
            <a:fld id="{8C7E1AC4-5827-4055-9049-932F394866C6}" type="slidenum">
              <a:rPr lang="en-AU" altLang="en-US">
                <a:latin typeface="Times New Roman" panose="02020603050405020304" pitchFamily="18" charset="0"/>
              </a:rPr>
            </a:fld>
            <a:endParaRPr lang="en-AU"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p:sp>
      <p:sp>
        <p:nvSpPr>
          <p:cNvPr id="757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C41CE39-24E2-48C6-B633-E60C0C8A4166}" type="slidenum">
              <a:rPr lang="en-US" sz="1200"/>
            </a:fld>
            <a:endParaRPr lang="en-US" sz="1200"/>
          </a:p>
        </p:txBody>
      </p:sp>
      <p:sp>
        <p:nvSpPr>
          <p:cNvPr id="126979" name="Rectangle 2"/>
          <p:cNvSpPr>
            <a:spLocks noGrp="1" noRot="1" noChangeAspect="1" noChangeArrowheads="1" noTextEdit="1"/>
          </p:cNvSpPr>
          <p:nvPr>
            <p:ph type="sldImg"/>
          </p:nvPr>
        </p:nvSpPr>
        <p:spPr>
          <a:solidFill>
            <a:srgbClr val="FFFFFF"/>
          </a:solidFill>
        </p:spPr>
      </p:sp>
      <p:sp>
        <p:nvSpPr>
          <p:cNvPr id="126980"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r>
              <a:rPr lang="en-US" dirty="0"/>
              <a:t>Discuss what each of these portfolios represents </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FA27E0-5307-44D5-8F17-81E8BAB9B168}" type="slidenum">
              <a:rPr lang="en-US" sz="1200"/>
            </a:fld>
            <a:endParaRPr lang="en-US" sz="1200"/>
          </a:p>
        </p:txBody>
      </p:sp>
      <p:sp>
        <p:nvSpPr>
          <p:cNvPr id="128003" name="Rectangle 2"/>
          <p:cNvSpPr>
            <a:spLocks noGrp="1" noRot="1" noChangeAspect="1" noChangeArrowheads="1" noTextEdit="1"/>
          </p:cNvSpPr>
          <p:nvPr>
            <p:ph type="sldImg"/>
          </p:nvPr>
        </p:nvSpPr>
        <p:spPr>
          <a:solidFill>
            <a:srgbClr val="FFFFFF"/>
          </a:solidFill>
        </p:spPr>
      </p:sp>
      <p:sp>
        <p:nvSpPr>
          <p:cNvPr id="128004"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263F9D-E58F-43FA-B58C-4559F2A3A795}" type="slidenum">
              <a:rPr lang="en-US" sz="1200"/>
            </a:fld>
            <a:endParaRPr lang="en-US" sz="1200"/>
          </a:p>
        </p:txBody>
      </p:sp>
      <p:sp>
        <p:nvSpPr>
          <p:cNvPr id="129027" name="Rectangle 2"/>
          <p:cNvSpPr>
            <a:spLocks noGrp="1" noRot="1" noChangeAspect="1" noChangeArrowheads="1" noTextEdit="1"/>
          </p:cNvSpPr>
          <p:nvPr>
            <p:ph type="sldImg"/>
          </p:nvPr>
        </p:nvSpPr>
        <p:spPr>
          <a:solidFill>
            <a:srgbClr val="FFFFFF"/>
          </a:solidFill>
        </p:spPr>
      </p:sp>
      <p:sp>
        <p:nvSpPr>
          <p:cNvPr id="129028" name="Rectangle 3"/>
          <p:cNvSpPr>
            <a:spLocks noGrp="1" noChangeArrowheads="1"/>
          </p:cNvSpPr>
          <p:nvPr>
            <p:ph type="body" idx="1"/>
          </p:nvPr>
        </p:nvSpPr>
        <p:spPr>
          <a:xfrm>
            <a:off x="679768" y="4715156"/>
            <a:ext cx="5438140" cy="4466987"/>
          </a:xfrm>
          <a:solidFill>
            <a:srgbClr val="FFFFFF"/>
          </a:solidFill>
          <a:ln>
            <a:noFill/>
          </a:ln>
        </p:spPr>
        <p:txBody>
          <a:bodyPr/>
          <a:lstStyle/>
          <a:p>
            <a:pPr defTabSz="915035">
              <a:defRPr/>
            </a:pPr>
            <a:r>
              <a:rPr lang="en-AU" dirty="0"/>
              <a:t>If you plot return and volatility (standard deviation of returns), there is a difference between individual stocks and large portfolios. </a:t>
            </a:r>
            <a:endParaRPr lang="en-AU" noProof="0" dirty="0"/>
          </a:p>
          <a:p>
            <a:pPr eaLnBrk="1" hangingPunct="1"/>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CA451185-DD55-436E-8A75-EC4AF138D962}" type="slidenum">
              <a:rPr lang="en-US" altLang="en-US"/>
            </a:fld>
            <a:endParaRPr lang="en-US" altLang="en-US"/>
          </a:p>
        </p:txBody>
      </p:sp>
      <p:sp>
        <p:nvSpPr>
          <p:cNvPr id="235522" name="Rectangle 2"/>
          <p:cNvSpPr>
            <a:spLocks noGrp="1" noRot="1" noChangeAspect="1" noChangeArrowheads="1" noTextEdit="1"/>
          </p:cNvSpPr>
          <p:nvPr>
            <p:ph type="sldImg"/>
          </p:nvPr>
        </p:nvSpPr>
        <p:spPr/>
      </p:sp>
      <p:sp>
        <p:nvSpPr>
          <p:cNvPr id="235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E19282D7-65D0-42B9-BA60-9BA99D456CD9}" type="slidenum">
              <a:rPr lang="en-US" altLang="en-US"/>
            </a:fld>
            <a:endParaRPr lang="en-US" altLang="en-US"/>
          </a:p>
        </p:txBody>
      </p:sp>
      <p:sp>
        <p:nvSpPr>
          <p:cNvPr id="106498" name="Rectangle 2"/>
          <p:cNvSpPr>
            <a:spLocks noGrp="1" noRot="1" noChangeAspect="1" noChangeArrowheads="1" noTextEdit="1"/>
          </p:cNvSpPr>
          <p:nvPr>
            <p:ph type="sldImg"/>
          </p:nvPr>
        </p:nvSpPr>
        <p:spPr>
          <a:xfrm>
            <a:off x="90488" y="742950"/>
            <a:ext cx="6616700" cy="3722688"/>
          </a:xfrm>
        </p:spPr>
      </p:sp>
      <p:sp>
        <p:nvSpPr>
          <p:cNvPr id="106499" name="Rectangle 3"/>
          <p:cNvSpPr>
            <a:spLocks noGrp="1" noChangeArrowheads="1"/>
          </p:cNvSpPr>
          <p:nvPr>
            <p:ph type="body" idx="1"/>
          </p:nvPr>
        </p:nvSpPr>
        <p:spPr>
          <a:xfrm>
            <a:off x="907472" y="4714654"/>
            <a:ext cx="4982732" cy="4468296"/>
          </a:xfrm>
        </p:spPr>
        <p:txBody>
          <a:bodyPr lIns="88190" tIns="44095" rIns="88190" bIns="44095"/>
          <a:lstStyle/>
          <a:p>
            <a:r>
              <a:rPr lang="en-AU" altLang="en-US" dirty="0"/>
              <a:t>variance is just an application of covariance</a:t>
            </a:r>
            <a:endParaRPr lang="en-AU" altLang="en-US" dirty="0"/>
          </a:p>
          <a:p>
            <a:endParaRPr lang="en-AU" altLang="en-US" dirty="0"/>
          </a:p>
          <a:p>
            <a:r>
              <a:rPr lang="en-AU" altLang="en-US" dirty="0"/>
              <a:t>no calculation for more than 3 unequally assets </a:t>
            </a:r>
            <a:r>
              <a:rPr lang="en-AU" altLang="en-US" dirty="0" err="1"/>
              <a:t>porfolio</a:t>
            </a:r>
            <a:endParaRPr lang="en-AU"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8A2B343C-861F-4D88-AE21-B400C2579704}" type="slidenum">
              <a:rPr lang="en-US" altLang="en-US"/>
            </a:fld>
            <a:endParaRPr lang="en-US" altLang="en-US"/>
          </a:p>
        </p:txBody>
      </p:sp>
      <p:sp>
        <p:nvSpPr>
          <p:cNvPr id="203778" name="Rectangle 2"/>
          <p:cNvSpPr>
            <a:spLocks noGrp="1" noRot="1" noChangeAspect="1" noChangeArrowheads="1" noTextEdit="1"/>
          </p:cNvSpPr>
          <p:nvPr>
            <p:ph type="sldImg"/>
          </p:nvPr>
        </p:nvSpPr>
        <p:spPr/>
      </p:sp>
      <p:sp>
        <p:nvSpPr>
          <p:cNvPr id="203779" name="Rectangle 3"/>
          <p:cNvSpPr>
            <a:spLocks noGrp="1" noChangeArrowheads="1"/>
          </p:cNvSpPr>
          <p:nvPr>
            <p:ph type="body" idx="1"/>
          </p:nvPr>
        </p:nvSpPr>
        <p:spPr/>
        <p:txBody>
          <a:bodyPr/>
          <a:lstStyle/>
          <a:p>
            <a:r>
              <a:rPr lang="en-US" altLang="en-US" dirty="0"/>
              <a:t> </a:t>
            </a:r>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11A0F03E-2A6C-48DB-97F1-D7A8C435ECA0}" type="slidenum">
              <a:rPr lang="en-US" altLang="en-US"/>
            </a:fld>
            <a:endParaRPr lang="en-US" altLang="en-US"/>
          </a:p>
        </p:txBody>
      </p:sp>
      <p:sp>
        <p:nvSpPr>
          <p:cNvPr id="123906" name="Rectangle 2"/>
          <p:cNvSpPr>
            <a:spLocks noGrp="1" noRot="1" noChangeAspect="1" noChangeArrowheads="1" noTextEdit="1"/>
          </p:cNvSpPr>
          <p:nvPr>
            <p:ph type="sldImg"/>
          </p:nvPr>
        </p:nvSpPr>
        <p:spPr>
          <a:xfrm>
            <a:off x="90488" y="742950"/>
            <a:ext cx="6616700" cy="3722688"/>
          </a:xfrm>
        </p:spPr>
      </p:sp>
      <p:sp>
        <p:nvSpPr>
          <p:cNvPr id="123907" name="Rectangle 3"/>
          <p:cNvSpPr>
            <a:spLocks noGrp="1" noChangeArrowheads="1"/>
          </p:cNvSpPr>
          <p:nvPr>
            <p:ph type="body" idx="1"/>
          </p:nvPr>
        </p:nvSpPr>
        <p:spPr>
          <a:xfrm>
            <a:off x="907472" y="4714654"/>
            <a:ext cx="4982732" cy="4468296"/>
          </a:xfrm>
        </p:spPr>
        <p:txBody>
          <a:bodyPr lIns="88190" tIns="44095" rIns="88190" bIns="44095"/>
          <a:lstStyle/>
          <a:p>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739C5BCC-4F4A-49AB-AA9E-A2916594F50D}" type="slidenum">
              <a:rPr lang="en-US" altLang="en-US"/>
            </a:fld>
            <a:endParaRPr lang="en-US" altLang="en-US"/>
          </a:p>
        </p:txBody>
      </p:sp>
      <p:sp>
        <p:nvSpPr>
          <p:cNvPr id="117762" name="Rectangle 2"/>
          <p:cNvSpPr>
            <a:spLocks noGrp="1" noRot="1" noChangeAspect="1" noChangeArrowheads="1" noTextEdit="1"/>
          </p:cNvSpPr>
          <p:nvPr>
            <p:ph type="sldImg"/>
          </p:nvPr>
        </p:nvSpPr>
        <p:spPr>
          <a:xfrm>
            <a:off x="90488" y="742950"/>
            <a:ext cx="6616700" cy="3722688"/>
          </a:xfrm>
        </p:spPr>
      </p:sp>
      <p:sp>
        <p:nvSpPr>
          <p:cNvPr id="117763" name="Rectangle 3"/>
          <p:cNvSpPr>
            <a:spLocks noGrp="1" noChangeArrowheads="1"/>
          </p:cNvSpPr>
          <p:nvPr>
            <p:ph type="body" idx="1"/>
          </p:nvPr>
        </p:nvSpPr>
        <p:spPr>
          <a:xfrm>
            <a:off x="907472" y="4714654"/>
            <a:ext cx="4982732" cy="4468296"/>
          </a:xfrm>
        </p:spPr>
        <p:txBody>
          <a:bodyPr lIns="88190" tIns="44095" rIns="88190" bIns="44095"/>
          <a:lstStyle/>
          <a:p>
            <a:endParaRPr lang="en-AU"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9A6496A1-16CE-4DD4-A800-34A240C6968E}" type="slidenum">
              <a:rPr lang="en-US" altLang="en-US"/>
            </a:fld>
            <a:endParaRPr lang="en-US" altLang="en-US"/>
          </a:p>
        </p:txBody>
      </p:sp>
      <p:sp>
        <p:nvSpPr>
          <p:cNvPr id="119810" name="Rectangle 2"/>
          <p:cNvSpPr>
            <a:spLocks noGrp="1" noRot="1" noChangeAspect="1" noChangeArrowheads="1" noTextEdit="1"/>
          </p:cNvSpPr>
          <p:nvPr>
            <p:ph type="sldImg"/>
          </p:nvPr>
        </p:nvSpPr>
        <p:spPr>
          <a:xfrm>
            <a:off x="90488" y="742950"/>
            <a:ext cx="6616700" cy="3722688"/>
          </a:xfrm>
        </p:spPr>
      </p:sp>
      <p:sp>
        <p:nvSpPr>
          <p:cNvPr id="119811" name="Rectangle 3"/>
          <p:cNvSpPr>
            <a:spLocks noGrp="1" noChangeArrowheads="1"/>
          </p:cNvSpPr>
          <p:nvPr>
            <p:ph type="body" idx="1"/>
          </p:nvPr>
        </p:nvSpPr>
        <p:spPr>
          <a:xfrm>
            <a:off x="907472" y="4714654"/>
            <a:ext cx="4982732" cy="4468296"/>
          </a:xfrm>
        </p:spPr>
        <p:txBody>
          <a:bodyPr lIns="88190" tIns="44095" rIns="88190" bIns="44095"/>
          <a:lstStyle/>
          <a:p>
            <a:r>
              <a:rPr lang="en-AU" altLang="en-US" dirty="0"/>
              <a:t>Note: simplified example - the </a:t>
            </a:r>
            <a:r>
              <a:rPr lang="en-AU" altLang="en-US" dirty="0" err="1"/>
              <a:t>coveriances</a:t>
            </a:r>
            <a:r>
              <a:rPr lang="en-AU" altLang="en-US" dirty="0"/>
              <a:t> with each other are all the same</a:t>
            </a:r>
            <a:endParaRPr lang="en-AU"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65DE8496-EB5E-4BBA-8EBC-5617309962B2}" type="slidenum">
              <a:rPr lang="en-US" altLang="en-US"/>
            </a:fld>
            <a:endParaRPr lang="en-US" altLang="en-US"/>
          </a:p>
        </p:txBody>
      </p:sp>
      <p:sp>
        <p:nvSpPr>
          <p:cNvPr id="121858" name="Rectangle 2"/>
          <p:cNvSpPr>
            <a:spLocks noGrp="1" noRot="1" noChangeAspect="1" noChangeArrowheads="1" noTextEdit="1"/>
          </p:cNvSpPr>
          <p:nvPr>
            <p:ph type="sldImg"/>
          </p:nvPr>
        </p:nvSpPr>
        <p:spPr>
          <a:xfrm>
            <a:off x="90488" y="742950"/>
            <a:ext cx="6616700" cy="3722688"/>
          </a:xfrm>
        </p:spPr>
      </p:sp>
      <p:sp>
        <p:nvSpPr>
          <p:cNvPr id="121859" name="Rectangle 3"/>
          <p:cNvSpPr>
            <a:spLocks noGrp="1" noChangeArrowheads="1"/>
          </p:cNvSpPr>
          <p:nvPr>
            <p:ph type="body" idx="1"/>
          </p:nvPr>
        </p:nvSpPr>
        <p:spPr>
          <a:xfrm>
            <a:off x="907472" y="4714654"/>
            <a:ext cx="4982732" cy="4468296"/>
          </a:xfrm>
        </p:spPr>
        <p:txBody>
          <a:bodyPr lIns="88190" tIns="44095" rIns="88190" bIns="44095"/>
          <a:lstStyle/>
          <a:p>
            <a:r>
              <a:rPr lang="en-AU" altLang="en-US" dirty="0"/>
              <a:t>now we know the impact of the number of asset does to a portfolio </a:t>
            </a:r>
            <a:endParaRPr lang="en-AU" altLang="en-US" dirty="0"/>
          </a:p>
          <a:p>
            <a:r>
              <a:rPr lang="en-AU" altLang="en-US" dirty="0"/>
              <a:t>combine with correlation</a:t>
            </a:r>
            <a:endParaRPr lang="en-AU"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fld id="{C40649F5-DEC0-4963-92AA-108AC5E839D9}" type="slidenum">
              <a:rPr lang="en-US" altLang="en-US"/>
            </a:fld>
            <a:endParaRPr lang="en-US" altLang="en-US"/>
          </a:p>
        </p:txBody>
      </p:sp>
      <p:sp>
        <p:nvSpPr>
          <p:cNvPr id="206850" name="Rectangle 2"/>
          <p:cNvSpPr>
            <a:spLocks noGrp="1" noRot="1" noChangeAspect="1" noChangeArrowheads="1" noTextEdit="1"/>
          </p:cNvSpPr>
          <p:nvPr>
            <p:ph type="sldImg"/>
          </p:nvPr>
        </p:nvSpPr>
        <p:spPr/>
      </p:sp>
      <p:sp>
        <p:nvSpPr>
          <p:cNvPr id="2068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9875232-9FCB-4C7F-B56E-34C1132D7599}" type="slidenum">
              <a:rPr lang="en-US" sz="1200"/>
            </a:fld>
            <a:endParaRPr lang="en-US" sz="1200"/>
          </a:p>
        </p:txBody>
      </p:sp>
      <p:sp>
        <p:nvSpPr>
          <p:cNvPr id="130051" name="Rectangle 2"/>
          <p:cNvSpPr>
            <a:spLocks noGrp="1" noRot="1" noChangeAspect="1" noChangeArrowheads="1" noTextEdit="1"/>
          </p:cNvSpPr>
          <p:nvPr>
            <p:ph type="sldImg"/>
          </p:nvPr>
        </p:nvSpPr>
        <p:spPr>
          <a:solidFill>
            <a:srgbClr val="FFFFFF"/>
          </a:solidFill>
        </p:spPr>
      </p:sp>
      <p:sp>
        <p:nvSpPr>
          <p:cNvPr id="130052"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r>
              <a:rPr lang="en-US" dirty="0"/>
              <a:t>Consider Homeowners insurance in Brisbane.</a:t>
            </a:r>
            <a:endParaRPr lang="en-US" dirty="0"/>
          </a:p>
          <a:p>
            <a:pPr eaLnBrk="1" hangingPunct="1"/>
            <a:r>
              <a:rPr lang="en-US" dirty="0"/>
              <a:t>Insuring</a:t>
            </a:r>
            <a:r>
              <a:rPr lang="en-US" baseline="0" dirty="0"/>
              <a:t> against personal liability (the risk that someone injures themselves on the insured property) will be independent between houses – that is, if your neighbor has a claim because someone tripped on a loose paving stone, you are no more or less likely to have a similar claim.</a:t>
            </a:r>
            <a:endParaRPr lang="en-US" baseline="0" dirty="0"/>
          </a:p>
          <a:p>
            <a:pPr eaLnBrk="1" hangingPunct="1"/>
            <a:r>
              <a:rPr lang="en-US" baseline="0" dirty="0"/>
              <a:t>However, insuring against flood and extreme weather events will be a common risk.  If your neighbor’s house is flooded, it is more likely that your house will be flooded.</a:t>
            </a:r>
            <a:endParaRPr lang="en-US" baseline="0" dirty="0"/>
          </a:p>
          <a:p>
            <a:pPr eaLnBrk="1" hangingPunct="1"/>
            <a:endParaRPr lang="en-US" baseline="0" dirty="0"/>
          </a:p>
          <a:p>
            <a:pPr eaLnBrk="1" hangingPunct="1"/>
            <a:r>
              <a:rPr lang="en-US" baseline="0" dirty="0"/>
              <a:t>If time – This is part of what happened with </a:t>
            </a:r>
            <a:r>
              <a:rPr lang="en-US" baseline="0" dirty="0" err="1"/>
              <a:t>securitised</a:t>
            </a:r>
            <a:r>
              <a:rPr lang="en-US" baseline="0" dirty="0"/>
              <a:t> mortgages in the financial crisis.  Banks would buy up mortgages and package them to sell to investors.  The credit rating companies rated these securities as investment grade (safe) partly because they treated the risk of default as an independent risk.  They assumed that if one mortgage in the pool defaulted, that would have no effect on the probability of default for the rest of the mortgages in the pool.  The pools, however, were not particularly diversified with respect to location, and it turned out that if your neighbor defaulted, you were actually more likely to default (perhaps because the default pushed down property values, or perhaps because you were both in the same local economy, with the same high unemployment rate).  Therefore these mortgage pools were not as diversified as the credit agencies thought, and were actually much more risky than estimated.</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9A9BFE-8F70-4A47-AC6E-4B3314FEDFB4}" type="slidenum">
              <a:rPr lang="en-US" sz="1200"/>
            </a:fld>
            <a:endParaRPr lang="en-US" sz="1200"/>
          </a:p>
        </p:txBody>
      </p:sp>
      <p:sp>
        <p:nvSpPr>
          <p:cNvPr id="133123" name="Rectangle 2"/>
          <p:cNvSpPr>
            <a:spLocks noGrp="1" noRot="1" noChangeAspect="1" noChangeArrowheads="1" noTextEdit="1"/>
          </p:cNvSpPr>
          <p:nvPr>
            <p:ph type="sldImg"/>
          </p:nvPr>
        </p:nvSpPr>
        <p:spPr>
          <a:solidFill>
            <a:srgbClr val="FFFFFF"/>
          </a:solidFill>
        </p:spPr>
      </p:sp>
      <p:sp>
        <p:nvSpPr>
          <p:cNvPr id="133124"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r>
              <a:rPr lang="en-US" dirty="0"/>
              <a:t>Firm specific</a:t>
            </a:r>
            <a:r>
              <a:rPr lang="en-US" baseline="0" dirty="0"/>
              <a:t> events: i.e. hire new CEO, new product launch, lawsuit</a:t>
            </a:r>
            <a:endParaRPr lang="en-US" baseline="0" dirty="0"/>
          </a:p>
          <a:p>
            <a:pPr eaLnBrk="1" hangingPunct="1"/>
            <a:r>
              <a:rPr lang="en-US" baseline="0" dirty="0"/>
              <a:t>Market-wide news: i.e. change in interest rates, recession, change in unemployment</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A9EB3EB-DAC1-44AE-8C54-73D77CDBC5EC}" type="slidenum">
              <a:rPr lang="en-US" sz="1200"/>
            </a:fld>
            <a:endParaRPr lang="en-US" sz="1200"/>
          </a:p>
        </p:txBody>
      </p:sp>
      <p:sp>
        <p:nvSpPr>
          <p:cNvPr id="136195" name="Rectangle 2"/>
          <p:cNvSpPr>
            <a:spLocks noGrp="1" noRot="1" noChangeAspect="1" noChangeArrowheads="1" noTextEdit="1"/>
          </p:cNvSpPr>
          <p:nvPr>
            <p:ph type="sldImg"/>
          </p:nvPr>
        </p:nvSpPr>
        <p:spPr>
          <a:solidFill>
            <a:srgbClr val="FFFFFF"/>
          </a:solidFill>
        </p:spPr>
      </p:sp>
      <p:sp>
        <p:nvSpPr>
          <p:cNvPr id="136196"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DEEE6FD-EEA8-4826-A813-530B9D7CF871}" type="slidenum">
              <a:rPr lang="en-US" sz="1200"/>
            </a:fld>
            <a:endParaRPr lang="en-US" sz="1200"/>
          </a:p>
        </p:txBody>
      </p:sp>
      <p:sp>
        <p:nvSpPr>
          <p:cNvPr id="140291" name="Rectangle 2"/>
          <p:cNvSpPr>
            <a:spLocks noGrp="1" noRot="1" noChangeAspect="1" noChangeArrowheads="1" noTextEdit="1"/>
          </p:cNvSpPr>
          <p:nvPr>
            <p:ph type="sldImg"/>
          </p:nvPr>
        </p:nvSpPr>
        <p:spPr>
          <a:solidFill>
            <a:srgbClr val="FFFFFF"/>
          </a:solidFill>
        </p:spPr>
      </p:sp>
      <p:sp>
        <p:nvSpPr>
          <p:cNvPr id="140292"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r>
              <a:rPr lang="en-US" dirty="0"/>
              <a:t>Typical firms are a mix – they have both systematic and firm-specific risks.</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78BFDFD-77D9-4E52-AC45-D7187FA3CD26}" type="slidenum">
              <a:rPr lang="en-US" sz="1200"/>
            </a:fld>
            <a:endParaRPr lang="en-US" sz="1200"/>
          </a:p>
        </p:txBody>
      </p:sp>
      <p:sp>
        <p:nvSpPr>
          <p:cNvPr id="143363" name="Rectangle 2"/>
          <p:cNvSpPr>
            <a:spLocks noGrp="1" noRot="1" noChangeAspect="1" noChangeArrowheads="1" noTextEdit="1"/>
          </p:cNvSpPr>
          <p:nvPr>
            <p:ph type="sldImg"/>
          </p:nvPr>
        </p:nvSpPr>
        <p:spPr>
          <a:solidFill>
            <a:srgbClr val="FFFFFF"/>
          </a:solidFill>
        </p:spPr>
      </p:sp>
      <p:sp>
        <p:nvSpPr>
          <p:cNvPr id="143364" name="Rectangle 3"/>
          <p:cNvSpPr>
            <a:spLocks noGrp="1" noChangeArrowheads="1"/>
          </p:cNvSpPr>
          <p:nvPr>
            <p:ph type="body" idx="1"/>
          </p:nvPr>
        </p:nvSpPr>
        <p:spPr>
          <a:xfrm>
            <a:off x="679768" y="4715156"/>
            <a:ext cx="5438140" cy="4466987"/>
          </a:xfrm>
          <a:solidFill>
            <a:srgbClr val="FFFFFF"/>
          </a:solidFill>
          <a:ln>
            <a:noFill/>
          </a:ln>
        </p:spPr>
        <p:txBody>
          <a:bodyPr/>
          <a:lstStyle/>
          <a:p>
            <a:pPr marL="0" lvl="1" defTabSz="915035">
              <a:defRPr/>
            </a:pPr>
            <a:r>
              <a:rPr lang="en-AU" noProof="0" dirty="0"/>
              <a:t>By doing so, investors could earn an additional premium without taking on additional risk. This opportunity to earn something for nothing would quickly be exploited and eliminated. Because investors can eliminate firm-specific risk “for free” by diversifying their portfolios, they will not require or earn a reward or risk premium for holding it.</a:t>
            </a:r>
            <a:endParaRPr lang="en-AU" noProof="0" dirty="0"/>
          </a:p>
          <a:p>
            <a:pPr eaLnBrk="1" hangingPunct="1"/>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2DA7BBA-A549-4FDA-B353-E59435CD33D3}" type="slidenum">
              <a:rPr lang="en-US" sz="1200"/>
            </a:fld>
            <a:endParaRPr lang="en-US" sz="1200"/>
          </a:p>
        </p:txBody>
      </p:sp>
      <p:sp>
        <p:nvSpPr>
          <p:cNvPr id="145411" name="Rectangle 2"/>
          <p:cNvSpPr>
            <a:spLocks noGrp="1" noRot="1" noChangeAspect="1" noChangeArrowheads="1" noTextEdit="1"/>
          </p:cNvSpPr>
          <p:nvPr>
            <p:ph type="sldImg"/>
          </p:nvPr>
        </p:nvSpPr>
        <p:spPr>
          <a:solidFill>
            <a:srgbClr val="FFFFFF"/>
          </a:solidFill>
        </p:spPr>
      </p:sp>
      <p:sp>
        <p:nvSpPr>
          <p:cNvPr id="145412" name="Rectangle 3"/>
          <p:cNvSpPr>
            <a:spLocks noGrp="1" noChangeArrowheads="1"/>
          </p:cNvSpPr>
          <p:nvPr>
            <p:ph type="body" idx="1"/>
          </p:nvPr>
        </p:nvSpPr>
        <p:spPr>
          <a:xfrm>
            <a:off x="679768" y="4715156"/>
            <a:ext cx="5438140" cy="4466987"/>
          </a:xfrm>
          <a:solidFill>
            <a:srgbClr val="FFFFFF"/>
          </a:solidFill>
          <a:ln>
            <a:noFill/>
          </a:ln>
        </p:spPr>
        <p:txBody>
          <a:bodyPr/>
          <a:lstStyle/>
          <a:p>
            <a:pPr defTabSz="915035">
              <a:defRPr/>
            </a:pPr>
            <a:r>
              <a:rPr lang="en-AU" noProof="0" dirty="0"/>
              <a:t>Standard deviation is not an appropriate measure of risk for an individual security. There should be no clear relationship between volatility and average returns for individual securities. Consequently, to estimate a security’s expected return, we need to find a measure of a security’s systematic risk.</a:t>
            </a:r>
            <a:endParaRPr lang="en-AU" noProof="0" dirty="0"/>
          </a:p>
          <a:p>
            <a:pPr eaLnBrk="1" hangingPunct="1"/>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E4F88F-3D8B-4E90-BF66-9283C6345E3D}" type="slidenum">
              <a:rPr lang="en-US" sz="1200"/>
            </a:fld>
            <a:endParaRPr lang="en-US" sz="1200"/>
          </a:p>
        </p:txBody>
      </p:sp>
      <p:sp>
        <p:nvSpPr>
          <p:cNvPr id="149507" name="Rectangle 2"/>
          <p:cNvSpPr>
            <a:spLocks noGrp="1" noRot="1" noChangeAspect="1" noChangeArrowheads="1" noTextEdit="1"/>
          </p:cNvSpPr>
          <p:nvPr>
            <p:ph type="sldImg"/>
          </p:nvPr>
        </p:nvSpPr>
        <p:spPr>
          <a:solidFill>
            <a:srgbClr val="FFFFFF"/>
          </a:solidFill>
        </p:spPr>
      </p:sp>
      <p:sp>
        <p:nvSpPr>
          <p:cNvPr id="149508" name="Rectangle 3"/>
          <p:cNvSpPr>
            <a:spLocks noGrp="1" noChangeArrowheads="1"/>
          </p:cNvSpPr>
          <p:nvPr>
            <p:ph type="body" idx="1"/>
          </p:nvPr>
        </p:nvSpPr>
        <p:spPr>
          <a:xfrm>
            <a:off x="679768" y="4715156"/>
            <a:ext cx="5438140" cy="4466987"/>
          </a:xfrm>
          <a:solidFill>
            <a:srgbClr val="FFFFFF"/>
          </a:solidFill>
          <a:ln>
            <a:noFill/>
          </a:ln>
        </p:spPr>
        <p:txBody>
          <a:bodyPr/>
          <a:lstStyle/>
          <a:p>
            <a:r>
              <a:rPr lang="en-AU" noProof="0" dirty="0"/>
              <a:t>Efficient Portfolio</a:t>
            </a:r>
            <a:endParaRPr lang="en-AU" noProof="0" dirty="0"/>
          </a:p>
          <a:p>
            <a:pPr lvl="1">
              <a:spcBef>
                <a:spcPct val="40000"/>
              </a:spcBef>
            </a:pPr>
            <a:r>
              <a:rPr lang="en-AU" noProof="0" dirty="0"/>
              <a:t>A portfolio that contains only systematic risk. There is no way to reduce the volatility of the portfolio without lowering its expected return.</a:t>
            </a:r>
            <a:endParaRPr lang="en-AU" noProof="0" dirty="0"/>
          </a:p>
          <a:p>
            <a:pPr eaLnBrk="1" hangingPunct="1"/>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E62A367-520C-42AF-9CB4-299D8DCF0D96}" type="slidenum">
              <a:rPr lang="en-US" sz="1200"/>
            </a:fld>
            <a:endParaRPr lang="en-US" sz="1200"/>
          </a:p>
        </p:txBody>
      </p:sp>
      <p:sp>
        <p:nvSpPr>
          <p:cNvPr id="150531" name="Rectangle 2"/>
          <p:cNvSpPr>
            <a:spLocks noGrp="1" noRot="1" noChangeAspect="1" noChangeArrowheads="1" noTextEdit="1"/>
          </p:cNvSpPr>
          <p:nvPr>
            <p:ph type="sldImg"/>
          </p:nvPr>
        </p:nvSpPr>
        <p:spPr>
          <a:solidFill>
            <a:srgbClr val="FFFFFF"/>
          </a:solidFill>
        </p:spPr>
      </p:sp>
      <p:sp>
        <p:nvSpPr>
          <p:cNvPr id="150532"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r>
              <a:rPr lang="en-US" dirty="0"/>
              <a:t>Discuss what a proxy is.  And what is left out of this proxy: small cap firms, non equity investments.</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C6C731-7016-4F3D-8AF3-E60D966AD807}" type="slidenum">
              <a:rPr lang="en-US" sz="1200"/>
            </a:fld>
            <a:endParaRPr lang="en-US" sz="1200"/>
          </a:p>
        </p:txBody>
      </p:sp>
      <p:sp>
        <p:nvSpPr>
          <p:cNvPr id="151555" name="Rectangle 2"/>
          <p:cNvSpPr>
            <a:spLocks noGrp="1" noRot="1" noChangeAspect="1" noChangeArrowheads="1" noTextEdit="1"/>
          </p:cNvSpPr>
          <p:nvPr>
            <p:ph type="sldImg"/>
          </p:nvPr>
        </p:nvSpPr>
        <p:spPr>
          <a:solidFill>
            <a:srgbClr val="FFFFFF"/>
          </a:solidFill>
        </p:spPr>
      </p:sp>
      <p:sp>
        <p:nvSpPr>
          <p:cNvPr id="151556"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448B0A1-F9C3-4DDD-A939-5B0497BB02C6}" type="slidenum">
              <a:rPr lang="en-US" sz="1200"/>
            </a:fld>
            <a:endParaRPr lang="en-US" sz="1200"/>
          </a:p>
        </p:txBody>
      </p:sp>
      <p:sp>
        <p:nvSpPr>
          <p:cNvPr id="155651" name="Rectangle 2"/>
          <p:cNvSpPr>
            <a:spLocks noGrp="1" noRot="1" noChangeAspect="1" noChangeArrowheads="1" noTextEdit="1"/>
          </p:cNvSpPr>
          <p:nvPr>
            <p:ph type="sldImg"/>
          </p:nvPr>
        </p:nvSpPr>
        <p:spPr>
          <a:solidFill>
            <a:srgbClr val="FFFFFF"/>
          </a:solidFill>
        </p:spPr>
      </p:sp>
      <p:sp>
        <p:nvSpPr>
          <p:cNvPr id="155652" name="Rectangle 3"/>
          <p:cNvSpPr>
            <a:spLocks noGrp="1" noChangeArrowheads="1"/>
          </p:cNvSpPr>
          <p:nvPr>
            <p:ph type="body" idx="1"/>
          </p:nvPr>
        </p:nvSpPr>
        <p:spPr>
          <a:xfrm>
            <a:off x="679768" y="4715156"/>
            <a:ext cx="5438140" cy="4466987"/>
          </a:xfrm>
          <a:solidFill>
            <a:srgbClr val="FFFFFF"/>
          </a:solidFill>
          <a:ln>
            <a:noFill/>
          </a:ln>
        </p:spPr>
        <p:txBody>
          <a:bodyPr/>
          <a:lstStyle/>
          <a:p>
            <a:pPr defTabSz="915035">
              <a:defRPr/>
            </a:pPr>
            <a:r>
              <a:rPr lang="en-AU" noProof="0" dirty="0">
                <a:latin typeface="AGaramond-Italic" charset="0"/>
                <a:cs typeface="Arial" panose="020B0604020202020204" pitchFamily="34" charset="0"/>
              </a:rPr>
              <a:t>A security’s beta is related to how sensitive its underlying revenues and cash flows are to general economic conditions. Stocks in cyclical industries are likely to be more sensitive to systematic risk and have higher betas than stocks in less sensitive industries.</a:t>
            </a:r>
            <a:endParaRPr lang="en-AU" noProof="0" dirty="0">
              <a:cs typeface="Arial" panose="020B0604020202020204" pitchFamily="34" charset="0"/>
            </a:endParaRPr>
          </a:p>
          <a:p>
            <a:pPr eaLnBrk="1" hangingPunct="1"/>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332BFD-C847-4EE0-A1AF-859BCB92AD84}" type="slidenum">
              <a:rPr lang="en-US" sz="1200"/>
            </a:fld>
            <a:endParaRPr lang="en-US" sz="1200"/>
          </a:p>
        </p:txBody>
      </p:sp>
      <p:sp>
        <p:nvSpPr>
          <p:cNvPr id="156675" name="Rectangle 2"/>
          <p:cNvSpPr>
            <a:spLocks noGrp="1" noRot="1" noChangeAspect="1" noChangeArrowheads="1" noTextEdit="1"/>
          </p:cNvSpPr>
          <p:nvPr>
            <p:ph type="sldImg"/>
          </p:nvPr>
        </p:nvSpPr>
        <p:spPr>
          <a:solidFill>
            <a:srgbClr val="FFFFFF"/>
          </a:solidFill>
        </p:spPr>
      </p:sp>
      <p:sp>
        <p:nvSpPr>
          <p:cNvPr id="156676"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966E49A-91EB-4700-9770-90C766277CC3}" type="slidenum">
              <a:rPr lang="en-US" sz="1200"/>
            </a:fld>
            <a:endParaRPr lang="en-US" sz="1200"/>
          </a:p>
        </p:txBody>
      </p:sp>
      <p:sp>
        <p:nvSpPr>
          <p:cNvPr id="157699" name="Rectangle 2"/>
          <p:cNvSpPr>
            <a:spLocks noGrp="1" noRot="1" noChangeAspect="1" noChangeArrowheads="1" noTextEdit="1"/>
          </p:cNvSpPr>
          <p:nvPr>
            <p:ph type="sldImg"/>
          </p:nvPr>
        </p:nvSpPr>
        <p:spPr>
          <a:solidFill>
            <a:srgbClr val="FFFFFF"/>
          </a:solidFill>
        </p:spPr>
      </p:sp>
      <p:sp>
        <p:nvSpPr>
          <p:cNvPr id="157700"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CB63EB7-280D-4FA8-8F87-2D6973CAE43A}" type="slidenum">
              <a:rPr lang="en-US" sz="1200"/>
            </a:fld>
            <a:endParaRPr lang="en-US" sz="1200"/>
          </a:p>
        </p:txBody>
      </p:sp>
      <p:sp>
        <p:nvSpPr>
          <p:cNvPr id="160771" name="Rectangle 2"/>
          <p:cNvSpPr>
            <a:spLocks noGrp="1" noRot="1" noChangeAspect="1" noChangeArrowheads="1" noTextEdit="1"/>
          </p:cNvSpPr>
          <p:nvPr>
            <p:ph type="sldImg"/>
          </p:nvPr>
        </p:nvSpPr>
        <p:spPr/>
      </p:sp>
      <p:sp>
        <p:nvSpPr>
          <p:cNvPr id="160772" name="Rectangle 3"/>
          <p:cNvSpPr>
            <a:spLocks noGrp="1" noChangeArrowheads="1"/>
          </p:cNvSpPr>
          <p:nvPr>
            <p:ph type="body" idx="1"/>
          </p:nvPr>
        </p:nvSpPr>
        <p:spPr>
          <a:xfrm>
            <a:off x="679768" y="4715156"/>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DA849D-E3BE-45B7-AF0C-F7B994A378F9}" type="slidenum">
              <a:rPr lang="en-US" sz="1200"/>
            </a:fld>
            <a:endParaRPr lang="en-US" sz="1200"/>
          </a:p>
        </p:txBody>
      </p:sp>
      <p:sp>
        <p:nvSpPr>
          <p:cNvPr id="161795" name="Rectangle 2"/>
          <p:cNvSpPr>
            <a:spLocks noGrp="1" noRot="1" noChangeAspect="1" noChangeArrowheads="1" noTextEdit="1"/>
          </p:cNvSpPr>
          <p:nvPr>
            <p:ph type="sldImg"/>
          </p:nvPr>
        </p:nvSpPr>
        <p:spPr/>
      </p:sp>
      <p:sp>
        <p:nvSpPr>
          <p:cNvPr id="161796" name="Rectangle 3"/>
          <p:cNvSpPr>
            <a:spLocks noGrp="1" noChangeArrowheads="1"/>
          </p:cNvSpPr>
          <p:nvPr>
            <p:ph type="body" idx="1"/>
          </p:nvPr>
        </p:nvSpPr>
        <p:spPr>
          <a:xfrm>
            <a:off x="679768" y="4715156"/>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635" indent="-228600">
              <a:defRPr sz="2400">
                <a:solidFill>
                  <a:schemeClr val="tx1"/>
                </a:solidFill>
                <a:latin typeface="Arial" panose="020B0604020202020204" pitchFamily="34" charset="0"/>
                <a:ea typeface="MS PGothic" panose="020B0600070205080204" pitchFamily="34" charset="-128"/>
              </a:defRPr>
            </a:lvl3pPr>
            <a:lvl4pPr marL="1600835" indent="-228600">
              <a:defRPr sz="2400">
                <a:solidFill>
                  <a:schemeClr val="tx1"/>
                </a:solidFill>
                <a:latin typeface="Arial" panose="020B0604020202020204" pitchFamily="34" charset="0"/>
                <a:ea typeface="MS PGothic" panose="020B0600070205080204" pitchFamily="34" charset="-128"/>
              </a:defRPr>
            </a:lvl4pPr>
            <a:lvl5pPr marL="2058035" indent="-228600">
              <a:defRPr sz="2400">
                <a:solidFill>
                  <a:schemeClr val="tx1"/>
                </a:solidFill>
                <a:latin typeface="Arial" panose="020B0604020202020204" pitchFamily="34" charset="0"/>
                <a:ea typeface="MS PGothic" panose="020B0600070205080204" pitchFamily="34" charset="-128"/>
              </a:defRPr>
            </a:lvl5pPr>
            <a:lvl6pPr marL="2515235"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30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302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747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6A27D08-C0D6-41CD-BD1F-A4A5A32ADD7E}" type="slidenum">
              <a:rPr lang="en-US" sz="1200"/>
            </a:fld>
            <a:endParaRPr lang="en-US" sz="1200"/>
          </a:p>
        </p:txBody>
      </p:sp>
      <p:sp>
        <p:nvSpPr>
          <p:cNvPr id="162819" name="Rectangle 2"/>
          <p:cNvSpPr>
            <a:spLocks noGrp="1" noRot="1" noChangeAspect="1" noChangeArrowheads="1" noTextEdit="1"/>
          </p:cNvSpPr>
          <p:nvPr>
            <p:ph type="sldImg"/>
          </p:nvPr>
        </p:nvSpPr>
        <p:spPr>
          <a:solidFill>
            <a:srgbClr val="FFFFFF"/>
          </a:solidFill>
        </p:spPr>
      </p:sp>
      <p:sp>
        <p:nvSpPr>
          <p:cNvPr id="162820" name="Rectangle 3"/>
          <p:cNvSpPr>
            <a:spLocks noGrp="1" noChangeArrowheads="1"/>
          </p:cNvSpPr>
          <p:nvPr>
            <p:ph type="body" idx="1"/>
          </p:nvPr>
        </p:nvSpPr>
        <p:spPr>
          <a:xfrm>
            <a:off x="679768" y="4715156"/>
            <a:ext cx="5438140" cy="4466987"/>
          </a:xfrm>
          <a:solidFill>
            <a:srgbClr val="FFFFFF"/>
          </a:solidFill>
          <a:ln>
            <a:noFill/>
          </a:ln>
        </p:spPr>
        <p:txBody>
          <a:bodyPr/>
          <a:lstStyle/>
          <a:p>
            <a:pPr eaLnBrk="1" hangingPunct="1"/>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Date Placeholder 3"/>
          <p:cNvSpPr>
            <a:spLocks noGrp="1"/>
          </p:cNvSpPr>
          <p:nvPr>
            <p:ph type="dt" idx="10"/>
          </p:nvPr>
        </p:nvSpPr>
        <p:spPr/>
        <p:txBody>
          <a:bodyPr/>
          <a:lstStyle/>
          <a:p>
            <a:r>
              <a:rPr lang="ru-RU">
                <a:latin typeface="Arial" panose="020B0604020202020204" pitchFamily="34" charset="0"/>
              </a:rPr>
              <a:t>Lecture 3</a:t>
            </a:r>
            <a:endParaRPr lang="ru-RU">
              <a:latin typeface="Arial" panose="020B0604020202020204" pitchFamily="34" charset="0"/>
            </a:endParaRPr>
          </a:p>
        </p:txBody>
      </p:sp>
      <p:sp>
        <p:nvSpPr>
          <p:cNvPr id="5" name="Slide Number Placeholder 4"/>
          <p:cNvSpPr>
            <a:spLocks noGrp="1"/>
          </p:cNvSpPr>
          <p:nvPr>
            <p:ph type="sldNum" sz="quarter" idx="11"/>
          </p:nvPr>
        </p:nvSpPr>
        <p:spPr/>
        <p:txBody>
          <a:bodyPr/>
          <a:lstStyle/>
          <a:p>
            <a:fld id="{5F82CFFB-F513-4651-9D7D-439B96577122}" type="slidenum">
              <a:rPr lang="ru-RU" smtClean="0">
                <a:latin typeface="Arial" panose="020B0604020202020204" pitchFamily="34" charset="0"/>
              </a:rPr>
            </a:fld>
            <a:endParaRPr 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Thank You">
    <p:spTree>
      <p:nvGrpSpPr>
        <p:cNvPr id="1" name=""/>
        <p:cNvGrpSpPr/>
        <p:nvPr/>
      </p:nvGrpSpPr>
      <p:grpSpPr>
        <a:xfrm>
          <a:off x="0" y="0"/>
          <a:ext cx="0" cy="0"/>
          <a:chOff x="0" y="0"/>
          <a:chExt cx="0" cy="0"/>
        </a:xfrm>
      </p:grpSpPr>
      <p:sp>
        <p:nvSpPr>
          <p:cNvPr id="17" name="Rectangle 16"/>
          <p:cNvSpPr/>
          <p:nvPr/>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sp>
        <p:nvSpPr>
          <p:cNvPr id="2" name="Title 1"/>
          <p:cNvSpPr>
            <a:spLocks noGrp="1"/>
          </p:cNvSpPr>
          <p:nvPr>
            <p:ph type="title"/>
          </p:nvPr>
        </p:nvSpPr>
        <p:spPr bwMode="white">
          <a:xfrm>
            <a:off x="694800" y="1082190"/>
            <a:ext cx="10744005" cy="720081"/>
          </a:xfrm>
          <a:prstGeom prst="rect">
            <a:avLst/>
          </a:prstGeom>
        </p:spPr>
        <p:txBody>
          <a:bodyPr anchor="b">
            <a:noAutofit/>
          </a:bodyPr>
          <a:lstStyle>
            <a:lvl1pPr>
              <a:lnSpc>
                <a:spcPts val="3780"/>
              </a:lnSpc>
              <a:defRPr sz="315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bwMode="white">
          <a:xfrm>
            <a:off x="694802" y="1876348"/>
            <a:ext cx="3254263" cy="832577"/>
          </a:xfrm>
          <a:prstGeom prst="rect">
            <a:avLst/>
          </a:prstGeom>
        </p:spPr>
        <p:txBody>
          <a:bodyPr>
            <a:normAutofit/>
          </a:bodyPr>
          <a:lstStyle>
            <a:lvl1pPr marL="0" indent="0">
              <a:lnSpc>
                <a:spcPct val="100000"/>
              </a:lnSpc>
              <a:spcBef>
                <a:spcPts val="0"/>
              </a:spcBef>
              <a:spcAft>
                <a:spcPts val="0"/>
              </a:spcAft>
              <a:buNone/>
              <a:defRPr sz="900">
                <a:solidFill>
                  <a:schemeClr val="bg1"/>
                </a:solidFill>
              </a:defRPr>
            </a:lvl1pPr>
          </a:lstStyle>
          <a:p>
            <a:pPr lvl="0"/>
            <a:r>
              <a:rPr lang="en-US" dirty="0"/>
              <a:t>Click to edit </a:t>
            </a:r>
            <a:br>
              <a:rPr lang="en-US" dirty="0"/>
            </a:br>
            <a:r>
              <a:rPr lang="en-US" dirty="0"/>
              <a:t>Master text styles</a:t>
            </a:r>
            <a:endParaRPr lang="en-US" dirty="0"/>
          </a:p>
        </p:txBody>
      </p:sp>
      <p:sp>
        <p:nvSpPr>
          <p:cNvPr id="11" name="Text Placeholder 6"/>
          <p:cNvSpPr>
            <a:spLocks noGrp="1"/>
          </p:cNvSpPr>
          <p:nvPr>
            <p:ph type="body" sz="quarter" idx="11"/>
          </p:nvPr>
        </p:nvSpPr>
        <p:spPr bwMode="white">
          <a:xfrm>
            <a:off x="1087509" y="2852941"/>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5" name="Text Placeholder 6"/>
          <p:cNvSpPr>
            <a:spLocks noGrp="1"/>
          </p:cNvSpPr>
          <p:nvPr>
            <p:ph type="body" sz="quarter" idx="12"/>
          </p:nvPr>
        </p:nvSpPr>
        <p:spPr bwMode="white">
          <a:xfrm>
            <a:off x="1087509" y="3125023"/>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20" name="Right Triangle 3"/>
          <p:cNvSpPr/>
          <p:nvPr/>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 Placeholder 6"/>
          <p:cNvSpPr>
            <a:spLocks noGrp="1"/>
          </p:cNvSpPr>
          <p:nvPr>
            <p:ph type="body" sz="quarter" idx="13"/>
          </p:nvPr>
        </p:nvSpPr>
        <p:spPr bwMode="white">
          <a:xfrm>
            <a:off x="1087509" y="3415096"/>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6" name="Text Placeholder 6"/>
          <p:cNvSpPr>
            <a:spLocks noGrp="1"/>
          </p:cNvSpPr>
          <p:nvPr>
            <p:ph type="body" sz="quarter" idx="14"/>
          </p:nvPr>
        </p:nvSpPr>
        <p:spPr bwMode="white">
          <a:xfrm>
            <a:off x="1087509" y="3687178"/>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8" name="Text Placeholder 6"/>
          <p:cNvSpPr>
            <a:spLocks noGrp="1"/>
          </p:cNvSpPr>
          <p:nvPr>
            <p:ph type="body" sz="quarter" idx="15"/>
          </p:nvPr>
        </p:nvSpPr>
        <p:spPr bwMode="white">
          <a:xfrm>
            <a:off x="1087509" y="3957495"/>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9" name="Graphic 1"/>
          <p:cNvSpPr/>
          <p:nvPr/>
        </p:nvSpPr>
        <p:spPr bwMode="white">
          <a:xfrm>
            <a:off x="9912424" y="5571761"/>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800"/>
          </a:p>
        </p:txBody>
      </p:sp>
      <p:pic>
        <p:nvPicPr>
          <p:cNvPr id="22" name="Picture 21"/>
          <p:cNvPicPr>
            <a:picLocks noChangeAspect="1"/>
          </p:cNvPicPr>
          <p:nvPr/>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Header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11908" y="6381750"/>
            <a:ext cx="11168185" cy="230188"/>
          </a:xfrm>
          <a:prstGeom prst="rect">
            <a:avLst/>
          </a:prstGeom>
          <a:noFill/>
          <a:ln>
            <a:noFill/>
          </a:ln>
        </p:spPr>
        <p:txBody>
          <a:bodyPr>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defRPr/>
            </a:pPr>
            <a:r>
              <a:rPr lang="en-US" altLang="en-US" sz="900" b="0" i="0" dirty="0">
                <a:solidFill>
                  <a:srgbClr val="4D4D4D"/>
                </a:solidFill>
                <a:latin typeface="Arial" panose="020B0604020202020204" pitchFamily="34" charset="0"/>
              </a:rPr>
              <a:t>Copyright © 2018 Pearson Australia (a division of Pearson Australia Group Pty Ltd) 9781488612589/</a:t>
            </a:r>
            <a:r>
              <a:rPr lang="en-US" altLang="en-US" sz="900" b="0" i="0" dirty="0" err="1">
                <a:solidFill>
                  <a:srgbClr val="4D4D4D"/>
                </a:solidFill>
                <a:latin typeface="Arial" panose="020B0604020202020204" pitchFamily="34" charset="0"/>
              </a:rPr>
              <a:t>Atrill</a:t>
            </a:r>
            <a:r>
              <a:rPr lang="en-US" altLang="en-US" sz="900" b="0" i="0" dirty="0">
                <a:solidFill>
                  <a:srgbClr val="4D4D4D"/>
                </a:solidFill>
                <a:latin typeface="Arial" panose="020B0604020202020204" pitchFamily="34" charset="0"/>
              </a:rPr>
              <a:t>/Accounting for Non-Specialists/7e</a:t>
            </a:r>
            <a:endParaRPr lang="en-AU" altLang="en-US" sz="900" b="0" i="0" dirty="0">
              <a:solidFill>
                <a:srgbClr val="4D4D4D"/>
              </a:solidFill>
              <a:latin typeface="Arial" panose="020B0604020202020204" pitchFamily="34" charset="0"/>
            </a:endParaRPr>
          </a:p>
        </p:txBody>
      </p:sp>
      <p:pic>
        <p:nvPicPr>
          <p:cNvPr id="5" name="Picture 2" descr="P:\digital_HED\au_be_atrill_accounting_6\_DI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0975"/>
            <a:ext cx="1219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46"/>
          <p:cNvSpPr txBox="1">
            <a:spLocks noGrp="1"/>
          </p:cNvSpPr>
          <p:nvPr>
            <p:ph type="title"/>
          </p:nvPr>
        </p:nvSpPr>
        <p:spPr>
          <a:xfrm>
            <a:off x="486507" y="387350"/>
            <a:ext cx="11164430" cy="900000"/>
          </a:xfrm>
          <a:prstGeom prst="rect">
            <a:avLst/>
          </a:prstGeom>
          <a:noFill/>
          <a:ln>
            <a:noFill/>
          </a:ln>
        </p:spPr>
        <p:txBody>
          <a:bodyPr lIns="91425" tIns="91425" rIns="91425" bIns="91425" anchor="ctr" anchorCtr="0"/>
          <a:lstStyle>
            <a:lvl1pPr algn="l" rtl="0">
              <a:spcBef>
                <a:spcPts val="960"/>
              </a:spcBef>
              <a:spcAft>
                <a:spcPts val="0"/>
              </a:spcAft>
              <a:defRPr sz="3000" b="0" i="0">
                <a:solidFill>
                  <a:srgbClr val="ED6B06"/>
                </a:solidFill>
                <a:latin typeface="Arial" panose="020B0604020202020204" pitchFamily="34" charset="0"/>
                <a:ea typeface="Verdana" panose="020B0604030504040204" pitchFamily="4" charset="0"/>
                <a:cs typeface="Arial" panose="020B0604020202020204" pitchFamily="34" charset="0"/>
              </a:defRPr>
            </a:lvl1pPr>
            <a:lvl2pPr algn="l" rtl="0">
              <a:spcBef>
                <a:spcPts val="960"/>
              </a:spcBef>
              <a:spcAft>
                <a:spcPts val="0"/>
              </a:spcAft>
              <a:defRPr/>
            </a:lvl2pPr>
            <a:lvl3pPr algn="l" rtl="0">
              <a:spcBef>
                <a:spcPts val="960"/>
              </a:spcBef>
              <a:spcAft>
                <a:spcPts val="0"/>
              </a:spcAft>
              <a:defRPr/>
            </a:lvl3pPr>
            <a:lvl4pPr algn="l" rtl="0">
              <a:spcBef>
                <a:spcPts val="960"/>
              </a:spcBef>
              <a:spcAft>
                <a:spcPts val="0"/>
              </a:spcAft>
              <a:defRPr/>
            </a:lvl4pPr>
            <a:lvl5pPr algn="l" rtl="0">
              <a:spcBef>
                <a:spcPts val="960"/>
              </a:spcBef>
              <a:spcAft>
                <a:spcPts val="0"/>
              </a:spcAft>
              <a:defRPr/>
            </a:lvl5pPr>
            <a:lvl6pPr marL="457200" algn="l" rtl="0">
              <a:spcBef>
                <a:spcPts val="960"/>
              </a:spcBef>
              <a:spcAft>
                <a:spcPts val="0"/>
              </a:spcAft>
              <a:defRPr/>
            </a:lvl6pPr>
            <a:lvl7pPr marL="914400" algn="l" rtl="0">
              <a:spcBef>
                <a:spcPts val="960"/>
              </a:spcBef>
              <a:spcAft>
                <a:spcPts val="0"/>
              </a:spcAft>
              <a:defRPr/>
            </a:lvl7pPr>
            <a:lvl8pPr marL="1371600" algn="l" rtl="0">
              <a:spcBef>
                <a:spcPts val="960"/>
              </a:spcBef>
              <a:spcAft>
                <a:spcPts val="0"/>
              </a:spcAft>
              <a:defRPr/>
            </a:lvl8pPr>
            <a:lvl9pPr marL="1828800" algn="l" rtl="0">
              <a:spcBef>
                <a:spcPts val="960"/>
              </a:spcBef>
              <a:spcAft>
                <a:spcPts val="0"/>
              </a:spcAft>
              <a:defRPr/>
            </a:lvl9pPr>
          </a:lstStyle>
          <a:p>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showMasterSp="0">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17" name="Footer Placeholder 16"/>
          <p:cNvSpPr>
            <a:spLocks noGrp="1"/>
          </p:cNvSpPr>
          <p:nvPr>
            <p:ph type="ftr" sz="quarter" idx="11"/>
          </p:nvPr>
        </p:nvSpPr>
        <p:spPr/>
        <p:txBody>
          <a:bodyPr/>
          <a:lstStyle/>
          <a:p>
            <a:r>
              <a:rPr lang="en-AU"/>
              <a:t>FINM7409</a:t>
            </a:r>
            <a:endParaRPr lang="ru-RU"/>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D8021A0-9D5F-4A34-91EE-64829328AFD0}" type="slidenum">
              <a:rPr lang="ru-RU" smtClean="0"/>
            </a:fld>
            <a:endParaRPr lang="ru-RU"/>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342900" indent="-342900">
              <a:buFont typeface="Arial" panose="020B0604020202020204" pitchFamily="34" charset="0"/>
              <a:buChar char="•"/>
              <a:defRPr sz="2400"/>
            </a:lvl1pPr>
            <a:lvl2pPr marL="343535" indent="-342900">
              <a:buFont typeface="Arial" panose="020B0604020202020204" pitchFamily="34" charset="0"/>
              <a:buChar char="•"/>
              <a:defRPr sz="2400"/>
            </a:lvl2pPr>
            <a:lvl3pPr marL="478155" indent="-342900">
              <a:buClr>
                <a:schemeClr val="tx1"/>
              </a:buClr>
              <a:buFont typeface="Arial" panose="020B0604020202020204" pitchFamily="34" charset="0"/>
              <a:buChar char="•"/>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2"/>
            <a:r>
              <a:rPr lang="en-US" dirty="0"/>
              <a:t>Second level</a:t>
            </a:r>
            <a:endParaRPr lang="en-US" dirty="0"/>
          </a:p>
          <a:p>
            <a:pPr lvl="3"/>
            <a:r>
              <a:rPr lang="en-US" dirty="0"/>
              <a:t>Third level</a:t>
            </a:r>
            <a:endParaRPr lang="en-US" dirty="0"/>
          </a:p>
        </p:txBody>
      </p:sp>
      <p:sp>
        <p:nvSpPr>
          <p:cNvPr id="5" name="Footer Placeholder 4"/>
          <p:cNvSpPr>
            <a:spLocks noGrp="1"/>
          </p:cNvSpPr>
          <p:nvPr>
            <p:ph type="ftr" sz="quarter" idx="3"/>
          </p:nvPr>
        </p:nvSpPr>
        <p:spPr>
          <a:xfrm>
            <a:off x="695327" y="6494790"/>
            <a:ext cx="1800274"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Quiz">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0" indent="0">
              <a:buFont typeface="Arial" panose="020B0604020202020204" pitchFamily="34" charset="0"/>
              <a:buNone/>
              <a:defRPr sz="2400"/>
            </a:lvl1pPr>
            <a:lvl2pPr marL="343535" indent="-342900">
              <a:buFont typeface="Arial" panose="020B0604020202020204" pitchFamily="34" charset="0"/>
              <a:buChar char="•"/>
              <a:defRPr sz="2400"/>
            </a:lvl2pPr>
            <a:lvl3pPr marL="592455" indent="-457200">
              <a:buClr>
                <a:schemeClr val="tx1"/>
              </a:buClr>
              <a:buFont typeface="+mj-lt"/>
              <a:buAutoNum type="alphaUcPeriod"/>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0"/>
            <a:endParaRPr lang="en-US" dirty="0"/>
          </a:p>
          <a:p>
            <a:pPr lvl="2"/>
            <a:r>
              <a:rPr lang="en-US" dirty="0"/>
              <a:t>Second level</a:t>
            </a:r>
            <a:endParaRPr lang="en-US" dirty="0"/>
          </a:p>
          <a:p>
            <a:pPr lvl="2"/>
            <a:r>
              <a:rPr lang="en-US" dirty="0"/>
              <a:t>Third level</a:t>
            </a:r>
            <a:endParaRPr lang="en-US" dirty="0"/>
          </a:p>
          <a:p>
            <a:pPr lvl="2"/>
            <a:endParaRPr lang="en-US" dirty="0"/>
          </a:p>
        </p:txBody>
      </p:sp>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
        <p:nvSpPr>
          <p:cNvPr id="8" name="Date Placeholder 2"/>
          <p:cNvSpPr>
            <a:spLocks noGrp="1"/>
          </p:cNvSpPr>
          <p:nvPr>
            <p:ph type="dt" sz="half" idx="2"/>
          </p:nvPr>
        </p:nvSpPr>
        <p:spPr>
          <a:xfrm>
            <a:off x="4415945" y="6494790"/>
            <a:ext cx="3360109" cy="2646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1_Two Conten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3" name="Slide Number Placeholder 5"/>
          <p:cNvSpPr>
            <a:spLocks noGrp="1"/>
          </p:cNvSpPr>
          <p:nvPr>
            <p:ph type="sldNum" sz="quarter" idx="4"/>
          </p:nvPr>
        </p:nvSpPr>
        <p:spPr>
          <a:xfrm>
            <a:off x="11208568" y="6494790"/>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fld>
            <a:endParaRPr lang="en-AU" dirty="0"/>
          </a:p>
        </p:txBody>
      </p:sp>
      <p:sp>
        <p:nvSpPr>
          <p:cNvPr id="4" name="Date Placeholder 2"/>
          <p:cNvSpPr>
            <a:spLocks noGrp="1"/>
          </p:cNvSpPr>
          <p:nvPr>
            <p:ph type="dt" sz="half" idx="2"/>
          </p:nvPr>
        </p:nvSpPr>
        <p:spPr>
          <a:xfrm>
            <a:off x="4415945" y="6494790"/>
            <a:ext cx="3360109" cy="2646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2">
    <p:spTree>
      <p:nvGrpSpPr>
        <p:cNvPr id="1" name=""/>
        <p:cNvGrpSpPr/>
        <p:nvPr/>
      </p:nvGrpSpPr>
      <p:grpSpPr>
        <a:xfrm>
          <a:off x="0" y="0"/>
          <a:ext cx="0" cy="0"/>
          <a:chOff x="0" y="0"/>
          <a:chExt cx="0" cy="0"/>
        </a:xfrm>
      </p:grpSpPr>
      <p:sp>
        <p:nvSpPr>
          <p:cNvPr id="5" name="Rectangle 4"/>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endParaRPr lang="en-US" dirty="0"/>
          </a:p>
        </p:txBody>
      </p:sp>
      <p:sp>
        <p:nvSpPr>
          <p:cNvPr id="18" name="Right Triangle 3"/>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p:cNvPicPr>
            <a:picLocks noChangeAspect="1"/>
          </p:cNvPicPr>
          <p:nvPr userDrawn="1"/>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FINM7409</a:t>
            </a:r>
            <a:endParaRPr lang="en-US"/>
          </a:p>
        </p:txBody>
      </p:sp>
      <p:sp>
        <p:nvSpPr>
          <p:cNvPr id="5" name="Rectangle 6"/>
          <p:cNvSpPr>
            <a:spLocks noGrp="1" noChangeArrowheads="1"/>
          </p:cNvSpPr>
          <p:nvPr>
            <p:ph type="sldNum" sz="quarter" idx="12"/>
          </p:nvPr>
        </p:nvSpPr>
        <p:spPr/>
        <p:txBody>
          <a:bodyPr/>
          <a:lstStyle>
            <a:lvl1pPr>
              <a:defRPr/>
            </a:lvl1pPr>
          </a:lstStyle>
          <a:p>
            <a:fld id="{97C3311C-8D0C-1646-AB84-ACE8ED2E3E10}" type="slidenum">
              <a:rPr lang="en-US" altLang="en-US"/>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showMasterSp="0">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0"/>
            <a:ext cx="5384800" cy="4773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half" idx="2"/>
          </p:nvPr>
        </p:nvSpPr>
        <p:spPr>
          <a:xfrm>
            <a:off x="6197600" y="1600200"/>
            <a:ext cx="5384800" cy="4773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Rectangle 6"/>
          <p:cNvSpPr>
            <a:spLocks noGrp="1" noChangeArrowheads="1"/>
          </p:cNvSpPr>
          <p:nvPr>
            <p:ph type="sldNum" sz="quarter" idx="10"/>
          </p:nvPr>
        </p:nvSpPr>
        <p:spPr/>
        <p:txBody>
          <a:bodyPr/>
          <a:lstStyle>
            <a:lvl1pPr>
              <a:defRPr/>
            </a:lvl1pPr>
          </a:lstStyle>
          <a:p>
            <a:fld id="{A810BB39-6A75-3C4D-B987-73181D766F83}" type="slidenum">
              <a:rPr lang="en-US" altLang="en-US"/>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showMasterSp="0">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AU"/>
          </a:p>
        </p:txBody>
      </p:sp>
      <p:sp>
        <p:nvSpPr>
          <p:cNvPr id="3" name="Table Placeholder 2"/>
          <p:cNvSpPr>
            <a:spLocks noGrp="1"/>
          </p:cNvSpPr>
          <p:nvPr>
            <p:ph type="tbl" idx="1"/>
          </p:nvPr>
        </p:nvSpPr>
        <p:spPr>
          <a:xfrm>
            <a:off x="609600" y="1600200"/>
            <a:ext cx="10972800" cy="4773613"/>
          </a:xfrm>
        </p:spPr>
        <p:txBody>
          <a:bodyPr/>
          <a:lstStyle/>
          <a:p>
            <a:pPr lvl="0"/>
            <a:endParaRPr lang="en-AU" noProof="0"/>
          </a:p>
        </p:txBody>
      </p:sp>
      <p:sp>
        <p:nvSpPr>
          <p:cNvPr id="4" name="Rectangle 6"/>
          <p:cNvSpPr>
            <a:spLocks noGrp="1" noChangeArrowheads="1"/>
          </p:cNvSpPr>
          <p:nvPr>
            <p:ph type="sldNum" sz="quarter" idx="10"/>
          </p:nvPr>
        </p:nvSpPr>
        <p:spPr/>
        <p:txBody>
          <a:bodyPr/>
          <a:lstStyle>
            <a:lvl1pPr>
              <a:defRPr/>
            </a:lvl1pPr>
          </a:lstStyle>
          <a:p>
            <a:fld id="{38A8F2CB-D90B-D646-9E28-834CA4E18D92}" type="slidenum">
              <a:rPr lang="en-US" altLang="en-US"/>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pic>
        <p:nvPicPr>
          <p:cNvPr id="2" name="Picture 2" descr="P:\digital_HED\au_be_atrill_accounting_6\_DI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38" y="-165100"/>
            <a:ext cx="1219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511908" y="6381750"/>
            <a:ext cx="11168185" cy="230188"/>
          </a:xfrm>
          <a:prstGeom prst="rect">
            <a:avLst/>
          </a:prstGeom>
          <a:noFill/>
          <a:ln>
            <a:noFill/>
          </a:ln>
        </p:spPr>
        <p:txBody>
          <a:bodyPr>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defRPr/>
            </a:pPr>
            <a:r>
              <a:rPr lang="en-US" altLang="en-US" sz="900" b="0" i="0" dirty="0">
                <a:solidFill>
                  <a:srgbClr val="4D4D4D"/>
                </a:solidFill>
                <a:latin typeface="Arial" panose="020B0604020202020204" pitchFamily="34" charset="0"/>
              </a:rPr>
              <a:t>Copyright © 2018 Pearson Australia (a division of Pearson Australia Group Pty Ltd) 9781488612589/</a:t>
            </a:r>
            <a:r>
              <a:rPr lang="en-US" altLang="en-US" sz="900" b="0" i="0" dirty="0" err="1">
                <a:solidFill>
                  <a:srgbClr val="4D4D4D"/>
                </a:solidFill>
                <a:latin typeface="Arial" panose="020B0604020202020204" pitchFamily="34" charset="0"/>
              </a:rPr>
              <a:t>Atrill</a:t>
            </a:r>
            <a:r>
              <a:rPr lang="en-US" altLang="en-US" sz="900" b="0" i="0" dirty="0">
                <a:solidFill>
                  <a:srgbClr val="4D4D4D"/>
                </a:solidFill>
                <a:latin typeface="Arial" panose="020B0604020202020204" pitchFamily="34" charset="0"/>
              </a:rPr>
              <a:t>/Accounting for Non-Specialists/7e</a:t>
            </a:r>
            <a:endParaRPr lang="en-AU" altLang="en-US" sz="900" b="0" i="0" dirty="0">
              <a:solidFill>
                <a:srgbClr val="4D4D4D"/>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750">
                <a:solidFill>
                  <a:schemeClr val="bg1"/>
                </a:solidFill>
              </a:defRPr>
            </a:lvl1pPr>
          </a:lstStyle>
          <a:p>
            <a:pPr>
              <a:defRPr/>
            </a:pPr>
            <a:endParaRPr lang="en-US"/>
          </a:p>
        </p:txBody>
      </p:sp>
      <p:sp>
        <p:nvSpPr>
          <p:cNvPr id="8" name="Rectangle 7"/>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pic>
        <p:nvPicPr>
          <p:cNvPr id="10" name="Picture 9"/>
          <p:cNvPicPr>
            <a:picLocks noChangeAspect="1"/>
          </p:cNvPicPr>
          <p:nvPr/>
        </p:nvPicPr>
        <p:blipFill>
          <a:blip r:embed="rId12"/>
          <a:stretch>
            <a:fillRect/>
          </a:stretch>
        </p:blipFill>
        <p:spPr>
          <a:xfrm>
            <a:off x="10297935" y="152896"/>
            <a:ext cx="1210684" cy="324000"/>
          </a:xfrm>
          <a:prstGeom prst="rect">
            <a:avLst/>
          </a:prstGeom>
        </p:spPr>
      </p:pic>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6" name="Slide Number Placeholder 5"/>
          <p:cNvSpPr>
            <a:spLocks noGrp="1"/>
          </p:cNvSpPr>
          <p:nvPr>
            <p:ph type="sldNum" sz="quarter" idx="4"/>
          </p:nvPr>
        </p:nvSpPr>
        <p:spPr>
          <a:xfrm>
            <a:off x="11208568" y="6494790"/>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fld>
            <a:endParaRPr lang="en-AU" dirty="0"/>
          </a:p>
        </p:txBody>
      </p:sp>
      <p:sp>
        <p:nvSpPr>
          <p:cNvPr id="7" name="Date Placeholder 2"/>
          <p:cNvSpPr txBox="1"/>
          <p:nvPr userDrawn="1"/>
        </p:nvSpPr>
        <p:spPr>
          <a:xfrm>
            <a:off x="4415945" y="6494790"/>
            <a:ext cx="3360109" cy="264600"/>
          </a:xfrm>
          <a:prstGeom prst="rect">
            <a:avLst/>
          </a:prstGeom>
        </p:spPr>
        <p:txBody>
          <a:bodyPr vert="horz" lIns="0" tIns="0" rIns="0" bIns="0" rtlCol="0" anchor="t"/>
          <a:lstStyle>
            <a:defPPr>
              <a:defRPr lang="en-US"/>
            </a:defPPr>
            <a:lvl1pPr marL="0" algn="l" defTabSz="914400" rtl="0" eaLnBrk="1" latinLnBrk="0" hangingPunct="1">
              <a:lnSpc>
                <a:spcPct val="80000"/>
              </a:lnSpc>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B08A9D-ED02-CB47-B33D-708455A59EA0}" type="datetime1">
              <a:rPr lang="en-AU" smtClean="0"/>
            </a:fld>
            <a:endParaRPr lang="en-AU" dirty="0"/>
          </a:p>
        </p:txBody>
      </p:sp>
      <p:sp>
        <p:nvSpPr>
          <p:cNvPr id="9" name="TextBox 8"/>
          <p:cNvSpPr txBox="1"/>
          <p:nvPr userDrawn="1"/>
        </p:nvSpPr>
        <p:spPr>
          <a:xfrm>
            <a:off x="8096810" y="6494790"/>
            <a:ext cx="2391677" cy="241200"/>
          </a:xfrm>
          <a:prstGeom prst="rect">
            <a:avLst/>
          </a:prstGeom>
          <a:noFill/>
        </p:spPr>
        <p:txBody>
          <a:bodyPr wrap="square" lIns="0" tIns="0" rIns="0" bIns="0" rtlCol="0" anchor="ctr">
            <a:noAutofit/>
          </a:bodyPr>
          <a:lstStyle/>
          <a:p>
            <a:r>
              <a:rPr lang="en-AU" sz="800" dirty="0"/>
              <a:t>CRICOS code 00025B</a:t>
            </a:r>
            <a:endParaRPr lang="en-AU" sz="8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685800" rtl="0" eaLnBrk="1" latinLnBrk="0" hangingPunct="1">
        <a:lnSpc>
          <a:spcPct val="90000"/>
        </a:lnSpc>
        <a:spcBef>
          <a:spcPct val="0"/>
        </a:spcBef>
        <a:buNone/>
        <a:defRPr sz="2550" b="0" kern="1200">
          <a:solidFill>
            <a:schemeClr val="accent1"/>
          </a:solidFill>
          <a:latin typeface="+mj-lt"/>
          <a:ea typeface="+mj-ea"/>
          <a:cs typeface="+mj-cs"/>
        </a:defRPr>
      </a:lvl1pPr>
    </p:titleStyle>
    <p:body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255" indent="-134620"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69875" indent="-134620"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130" indent="-134620"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anose="020B0604020202020204"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66.xml.rels><?xml version="1.0" encoding="UTF-8" standalone="yes"?>
<Relationships xmlns="http://schemas.openxmlformats.org/package/2006/relationships"><Relationship Id="rId7" Type="http://schemas.openxmlformats.org/officeDocument/2006/relationships/notesSlide" Target="../notesSlides/notesSlide66.xml"/><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26.wmf"/><Relationship Id="rId3" Type="http://schemas.openxmlformats.org/officeDocument/2006/relationships/oleObject" Target="../embeddings/oleObject2.bin"/><Relationship Id="rId2" Type="http://schemas.openxmlformats.org/officeDocument/2006/relationships/image" Target="../media/image25.wmf"/><Relationship Id="rId1"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9" Type="http://schemas.openxmlformats.org/officeDocument/2006/relationships/notesSlide" Target="../notesSlides/notesSlide67.xml"/><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oleObject" Target="../embeddings/oleObject5.bin"/><Relationship Id="rId4" Type="http://schemas.openxmlformats.org/officeDocument/2006/relationships/image" Target="../media/image28.wmf"/><Relationship Id="rId3" Type="http://schemas.openxmlformats.org/officeDocument/2006/relationships/oleObject" Target="../embeddings/oleObject4.bin"/><Relationship Id="rId2" Type="http://schemas.openxmlformats.org/officeDocument/2006/relationships/image" Target="../media/image27.wmf"/><Relationship Id="rId1" Type="http://schemas.openxmlformats.org/officeDocument/2006/relationships/oleObject" Target="../embeddings/oleObject3.bin"/></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68.xml"/><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30.wmf"/><Relationship Id="rId1" Type="http://schemas.openxmlformats.org/officeDocument/2006/relationships/oleObject" Target="../embeddings/oleObject6.bin"/></Relationships>
</file>

<file path=ppt/slides/_rels/slide69.xml.rels><?xml version="1.0" encoding="UTF-8" standalone="yes"?>
<Relationships xmlns="http://schemas.openxmlformats.org/package/2006/relationships"><Relationship Id="rId9" Type="http://schemas.openxmlformats.org/officeDocument/2006/relationships/notesSlide" Target="../notesSlides/notesSlide69.xml"/><Relationship Id="rId8" Type="http://schemas.openxmlformats.org/officeDocument/2006/relationships/vmlDrawing" Target="../drawings/vmlDrawing4.vml"/><Relationship Id="rId7"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9.bin"/><Relationship Id="rId4" Type="http://schemas.openxmlformats.org/officeDocument/2006/relationships/image" Target="../media/image30.wmf"/><Relationship Id="rId3" Type="http://schemas.openxmlformats.org/officeDocument/2006/relationships/oleObject" Target="../embeddings/oleObject8.bin"/><Relationship Id="rId2" Type="http://schemas.openxmlformats.org/officeDocument/2006/relationships/image" Target="../media/image31.emf"/><Relationship Id="rId1"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30.wmf"/><Relationship Id="rId1" Type="http://schemas.openxmlformats.org/officeDocument/2006/relationships/oleObject" Target="../embeddings/oleObject10.bin"/></Relationships>
</file>

<file path=ppt/slides/_rels/slide71.xml.rels><?xml version="1.0" encoding="UTF-8" standalone="yes"?>
<Relationships xmlns="http://schemas.openxmlformats.org/package/2006/relationships"><Relationship Id="rId9" Type="http://schemas.openxmlformats.org/officeDocument/2006/relationships/notesSlide" Target="../notesSlides/notesSlide71.xml"/><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13.bin"/><Relationship Id="rId4" Type="http://schemas.openxmlformats.org/officeDocument/2006/relationships/image" Target="../media/image33.wmf"/><Relationship Id="rId3" Type="http://schemas.openxmlformats.org/officeDocument/2006/relationships/oleObject" Target="../embeddings/oleObject12.bin"/><Relationship Id="rId2" Type="http://schemas.openxmlformats.org/officeDocument/2006/relationships/image" Target="../media/image30.wmf"/><Relationship Id="rId1" Type="http://schemas.openxmlformats.org/officeDocument/2006/relationships/oleObject" Target="../embeddings/oleObject11.bin"/></Relationships>
</file>

<file path=ppt/slides/_rels/slide72.xml.rels><?xml version="1.0" encoding="UTF-8" standalone="yes"?>
<Relationships xmlns="http://schemas.openxmlformats.org/package/2006/relationships"><Relationship Id="rId9" Type="http://schemas.openxmlformats.org/officeDocument/2006/relationships/notesSlide" Target="../notesSlides/notesSlide72.xml"/><Relationship Id="rId8" Type="http://schemas.openxmlformats.org/officeDocument/2006/relationships/vmlDrawing" Target="../drawings/vmlDrawing7.vml"/><Relationship Id="rId7"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16.bin"/><Relationship Id="rId4" Type="http://schemas.openxmlformats.org/officeDocument/2006/relationships/image" Target="../media/image36.emf"/><Relationship Id="rId3" Type="http://schemas.openxmlformats.org/officeDocument/2006/relationships/oleObject" Target="../embeddings/oleObject15.bin"/><Relationship Id="rId2" Type="http://schemas.openxmlformats.org/officeDocument/2006/relationships/image" Target="../media/image35.emf"/><Relationship Id="rId1" Type="http://schemas.openxmlformats.org/officeDocument/2006/relationships/oleObject" Target="../embeddings/oleObject14.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89.xml.rels><?xml version="1.0" encoding="UTF-8" standalone="yes"?>
<Relationships xmlns="http://schemas.openxmlformats.org/package/2006/relationships"><Relationship Id="rId5" Type="http://schemas.openxmlformats.org/officeDocument/2006/relationships/notesSlide" Target="../notesSlides/notesSlide89.xml"/><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43.wmf"/><Relationship Id="rId1"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5" Type="http://schemas.openxmlformats.org/officeDocument/2006/relationships/notesSlide" Target="../notesSlides/notesSlide90.xml"/><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44.wmf"/><Relationship Id="rId1" Type="http://schemas.openxmlformats.org/officeDocument/2006/relationships/oleObject" Target="../embeddings/oleObject18.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93.xml"/><Relationship Id="rId4" Type="http://schemas.openxmlformats.org/officeDocument/2006/relationships/vmlDrawing" Target="../drawings/vmlDrawing10.vml"/><Relationship Id="rId3" Type="http://schemas.openxmlformats.org/officeDocument/2006/relationships/slideLayout" Target="../slideLayouts/slideLayout2.xml"/><Relationship Id="rId2" Type="http://schemas.openxmlformats.org/officeDocument/2006/relationships/image" Target="../media/image45.wmf"/><Relationship Id="rId1" Type="http://schemas.openxmlformats.org/officeDocument/2006/relationships/oleObject" Target="../embeddings/oleObject19.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6" Type="http://schemas.openxmlformats.org/officeDocument/2006/relationships/notesSlide" Target="../notesSlides/notesSlide96.xml"/><Relationship Id="rId5" Type="http://schemas.openxmlformats.org/officeDocument/2006/relationships/vmlDrawing" Target="../drawings/vmlDrawing11.vml"/><Relationship Id="rId4" Type="http://schemas.openxmlformats.org/officeDocument/2006/relationships/slideLayout" Target="../slideLayouts/slideLayout2.xml"/><Relationship Id="rId3" Type="http://schemas.openxmlformats.org/officeDocument/2006/relationships/image" Target="../media/image45.wmf"/><Relationship Id="rId2" Type="http://schemas.openxmlformats.org/officeDocument/2006/relationships/oleObject" Target="../embeddings/oleObject20.bin"/><Relationship Id="rId1"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a:solidFill>
                  <a:schemeClr val="tx1"/>
                </a:solidFill>
                <a:sym typeface="Verdana" panose="020B0604030504040204" pitchFamily="4" charset="0"/>
              </a:rPr>
              <a:t>Financial Management</a:t>
            </a:r>
            <a:endParaRPr lang="en-US" altLang="en-US" dirty="0">
              <a:solidFill>
                <a:schemeClr val="tx1"/>
              </a:solidFill>
              <a:sym typeface="Verdana" panose="020B0604030504040204" pitchFamily="4" charset="0"/>
            </a:endParaRPr>
          </a:p>
        </p:txBody>
      </p:sp>
      <p:sp>
        <p:nvSpPr>
          <p:cNvPr id="3076" name="Rectangle 3"/>
          <p:cNvSpPr>
            <a:spLocks noGrp="1" noChangeArrowheads="1"/>
          </p:cNvSpPr>
          <p:nvPr>
            <p:ph type="body" sz="quarter" idx="10"/>
          </p:nvPr>
        </p:nvSpPr>
        <p:spPr>
          <a:xfrm>
            <a:off x="695298" y="2553954"/>
            <a:ext cx="10747200" cy="2675246"/>
          </a:xfrm>
        </p:spPr>
        <p:txBody>
          <a:bodyPr>
            <a:normAutofit/>
          </a:bodyPr>
          <a:lstStyle/>
          <a:p>
            <a:endParaRPr lang="en-US" altLang="en-US" dirty="0">
              <a:solidFill>
                <a:schemeClr val="tx1"/>
              </a:solidFill>
              <a:sym typeface="Verdana" panose="020B0604030504040204" pitchFamily="4" charset="0"/>
            </a:endParaRPr>
          </a:p>
          <a:p>
            <a:r>
              <a:rPr lang="en-US" altLang="en-US" dirty="0">
                <a:solidFill>
                  <a:schemeClr val="tx1"/>
                </a:solidFill>
                <a:sym typeface="Verdana" panose="020B0604030504040204" pitchFamily="4" charset="0"/>
              </a:rPr>
              <a:t>Lecture </a:t>
            </a:r>
            <a:r>
              <a:rPr lang="en-US" altLang="en-US" dirty="0" smtClean="0">
                <a:solidFill>
                  <a:schemeClr val="tx1"/>
                </a:solidFill>
                <a:sym typeface="Verdana" panose="020B0604030504040204" pitchFamily="4" charset="0"/>
              </a:rPr>
              <a:t>9: Risk and Return</a:t>
            </a:r>
            <a:br>
              <a:rPr lang="en-US" altLang="en-US" dirty="0">
                <a:solidFill>
                  <a:schemeClr val="tx1"/>
                </a:solidFill>
                <a:sym typeface="Verdana" panose="020B0604030504040204" pitchFamily="4" charset="0"/>
              </a:rPr>
            </a:br>
            <a:endParaRPr lang="en-US" altLang="en-US" dirty="0">
              <a:solidFill>
                <a:schemeClr val="tx1"/>
              </a:solidFill>
              <a:sym typeface="Verdana" panose="020B0604030504040204" pitchFamily="4" charset="0"/>
            </a:endParaRPr>
          </a:p>
          <a:p>
            <a:endParaRPr lang="en-US" altLang="en-US" dirty="0">
              <a:solidFill>
                <a:schemeClr val="tx1"/>
              </a:solidFill>
              <a:sym typeface="Verdana" panose="020B0604030504040204" pitchFamily="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en-US" altLang="en-US" dirty="0">
                <a:ea typeface="ヒラギノ角ゴ Pro W3" pitchFamily="-65" charset="-128"/>
              </a:rPr>
              <a:t>Calculating the expected return from an investment</a:t>
            </a:r>
            <a:endParaRPr lang="en-US" altLang="en-US" dirty="0">
              <a:ea typeface="ヒラギノ角ゴ Pro W3" pitchFamily="-65" charset="-128"/>
            </a:endParaRPr>
          </a:p>
        </p:txBody>
      </p:sp>
      <p:sp>
        <p:nvSpPr>
          <p:cNvPr id="15363" name="Content Placeholder 2"/>
          <p:cNvSpPr>
            <a:spLocks noGrp="1"/>
          </p:cNvSpPr>
          <p:nvPr>
            <p:ph idx="1"/>
          </p:nvPr>
        </p:nvSpPr>
        <p:spPr/>
        <p:txBody>
          <a:bodyPr/>
          <a:lstStyle/>
          <a:p>
            <a:pPr marL="0" indent="0">
              <a:buNone/>
              <a:defRPr/>
            </a:pPr>
            <a:r>
              <a:rPr lang="en-US" altLang="en-US" b="1" dirty="0">
                <a:ea typeface="ヒラギノ角ゴ Pro W3" pitchFamily="-65" charset="-128"/>
              </a:rPr>
              <a:t>Expected return </a:t>
            </a:r>
            <a:r>
              <a:rPr lang="en-US" altLang="en-US" dirty="0">
                <a:ea typeface="ヒラギノ角ゴ Pro W3" pitchFamily="-65" charset="-128"/>
              </a:rPr>
              <a:t>is what the investor expects to earn from an investment in the future.</a:t>
            </a:r>
            <a:endParaRPr lang="en-US" altLang="en-US" dirty="0">
              <a:ea typeface="ヒラギノ角ゴ Pro W3" pitchFamily="-65" charset="-128"/>
            </a:endParaRPr>
          </a:p>
          <a:p>
            <a:pPr>
              <a:defRPr/>
            </a:pPr>
            <a:endParaRPr lang="en-US" altLang="en-US" dirty="0">
              <a:ea typeface="ヒラギノ角ゴ Pro W3" pitchFamily="-65" charset="-128"/>
            </a:endParaRPr>
          </a:p>
          <a:p>
            <a:pPr marL="0" indent="0">
              <a:buNone/>
              <a:defRPr/>
            </a:pPr>
            <a:r>
              <a:rPr lang="en-US" altLang="en-US" dirty="0">
                <a:ea typeface="ヒラギノ角ゴ Pro W3" pitchFamily="-65" charset="-128"/>
              </a:rPr>
              <a:t>It is the weighted average of the possible returns, where the weights are determined by the probability that it occurs.</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altLang="en-US" dirty="0">
                <a:ea typeface="ヒラギノ角ゴ Pro W3" pitchFamily="-65" charset="-128"/>
              </a:rPr>
              <a:t>Calculating the expected return from an investment (cont.)</a:t>
            </a:r>
            <a:endParaRPr lang="en-US" altLang="en-US" dirty="0">
              <a:ea typeface="ヒラギノ角ゴ Pro W3" pitchFamily="-65" charset="-128"/>
            </a:endParaRPr>
          </a:p>
        </p:txBody>
      </p:sp>
      <p:sp>
        <p:nvSpPr>
          <p:cNvPr id="3" name="Content Placeholder 2"/>
          <p:cNvSpPr>
            <a:spLocks noGrp="1"/>
          </p:cNvSpPr>
          <p:nvPr>
            <p:ph idx="1"/>
          </p:nvPr>
        </p:nvSpPr>
        <p:spPr/>
        <p:txBody>
          <a:bodyPr/>
          <a:lstStyle/>
          <a:p>
            <a:endParaRPr lang="en-US"/>
          </a:p>
        </p:txBody>
      </p:sp>
      <p:pic>
        <p:nvPicPr>
          <p:cNvPr id="16387" name="Picture 4" descr="D:\Project\PAU12\PRODUCTION\DSG\Ch07\ch07_0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2514600"/>
            <a:ext cx="8763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pPr eaLnBrk="1" hangingPunct="1"/>
            <a:r>
              <a:rPr lang="en-US" altLang="en-US" sz="3000" dirty="0">
                <a:ea typeface="ヒラギノ角ゴ Pro W3" pitchFamily="-65" charset="-128"/>
              </a:rPr>
              <a:t>Calculating the expected rate of return for an investment in ordinary shares</a:t>
            </a:r>
            <a:endParaRPr lang="en-US" altLang="en-US" sz="3000" dirty="0">
              <a:ea typeface="ヒラギノ角ゴ Pro W3" pitchFamily="-65" charset="-128"/>
            </a:endParaRPr>
          </a:p>
        </p:txBody>
      </p:sp>
      <p:sp>
        <p:nvSpPr>
          <p:cNvPr id="3" name="Content Placeholder 2"/>
          <p:cNvSpPr>
            <a:spLocks noGrp="1"/>
          </p:cNvSpPr>
          <p:nvPr>
            <p:ph idx="1"/>
          </p:nvPr>
        </p:nvSpPr>
        <p:spPr/>
        <p:txBody>
          <a:bodyPr/>
          <a:lstStyle/>
          <a:p>
            <a:endParaRPr lang="en-US"/>
          </a:p>
        </p:txBody>
      </p:sp>
      <p:pic>
        <p:nvPicPr>
          <p:cNvPr id="17411"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7850" y="2348880"/>
            <a:ext cx="8496300" cy="368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altLang="en-US">
                <a:ea typeface="ヒラギノ角ゴ Pro W3" pitchFamily="-65" charset="-128"/>
              </a:rPr>
              <a:t>Calculating the expected return from an investment (cont.)</a:t>
            </a:r>
            <a:endParaRPr lang="en-US" altLang="en-US">
              <a:ea typeface="ヒラギノ角ゴ Pro W3" pitchFamily="-65" charset="-128"/>
            </a:endParaRPr>
          </a:p>
        </p:txBody>
      </p:sp>
      <p:sp>
        <p:nvSpPr>
          <p:cNvPr id="18435" name="Content Placeholder 2"/>
          <p:cNvSpPr>
            <a:spLocks noGrp="1"/>
          </p:cNvSpPr>
          <p:nvPr>
            <p:ph idx="1"/>
          </p:nvPr>
        </p:nvSpPr>
        <p:spPr/>
        <p:txBody>
          <a:bodyPr/>
          <a:lstStyle/>
          <a:p>
            <a:pPr marL="0" indent="0"/>
            <a:endParaRPr lang="en-US" altLang="en-US" b="1" dirty="0">
              <a:solidFill>
                <a:srgbClr val="FF0000"/>
              </a:solidFill>
              <a:ea typeface="ヒラギノ角ゴ Pro W3" pitchFamily="-65" charset="-128"/>
            </a:endParaRPr>
          </a:p>
          <a:p>
            <a:pPr marL="0" indent="0">
              <a:buNone/>
            </a:pPr>
            <a:r>
              <a:rPr lang="en-US" altLang="en-US" dirty="0">
                <a:ea typeface="ヒラギノ角ゴ Pro W3" pitchFamily="-65" charset="-128"/>
              </a:rPr>
              <a:t>Expected return </a:t>
            </a:r>
            <a:endParaRPr lang="en-US" altLang="en-US" dirty="0">
              <a:ea typeface="ヒラギノ角ゴ Pro W3" pitchFamily="-65" charset="-128"/>
            </a:endParaRPr>
          </a:p>
          <a:p>
            <a:pPr marL="0" indent="0">
              <a:buNone/>
            </a:pPr>
            <a:r>
              <a:rPr lang="en-US" altLang="en-US" dirty="0">
                <a:ea typeface="ヒラギノ角ゴ Pro W3" pitchFamily="-65" charset="-128"/>
              </a:rPr>
              <a:t>	= (-10%×0.2) + (12%×0.3) + </a:t>
            </a:r>
            <a:r>
              <a:rPr lang="en-US" altLang="en-US" dirty="0" smtClean="0">
                <a:ea typeface="ヒラギノ角ゴ Pro W3" pitchFamily="-65" charset="-128"/>
              </a:rPr>
              <a:t>(</a:t>
            </a:r>
            <a:r>
              <a:rPr lang="en-US" altLang="en-US" dirty="0">
                <a:ea typeface="ヒラギノ角ゴ Pro W3" pitchFamily="-65" charset="-128"/>
              </a:rPr>
              <a:t>22%×0.5)</a:t>
            </a:r>
            <a:endParaRPr lang="en-US" altLang="en-US" dirty="0">
              <a:ea typeface="ヒラギノ角ゴ Pro W3" pitchFamily="-65" charset="-128"/>
            </a:endParaRPr>
          </a:p>
          <a:p>
            <a:pPr marL="0" indent="0">
              <a:buNone/>
            </a:pPr>
            <a:r>
              <a:rPr lang="en-US" altLang="en-US" dirty="0">
                <a:ea typeface="ヒラギノ角ゴ Pro W3" pitchFamily="-65" charset="-128"/>
              </a:rPr>
              <a:t>	= </a:t>
            </a:r>
            <a:r>
              <a:rPr lang="en-US" altLang="en-US" b="1" dirty="0">
                <a:solidFill>
                  <a:srgbClr val="290FAB"/>
                </a:solidFill>
                <a:ea typeface="ヒラギノ角ゴ Pro W3" pitchFamily="-65" charset="-128"/>
              </a:rPr>
              <a:t>12.</a:t>
            </a:r>
            <a:r>
              <a:rPr lang="en-US" altLang="en-US" b="1" dirty="0">
                <a:solidFill>
                  <a:srgbClr val="2D2D8A"/>
                </a:solidFill>
                <a:ea typeface="ヒラギノ角ゴ Pro W3" pitchFamily="-65" charset="-128"/>
              </a:rPr>
              <a:t>6</a:t>
            </a:r>
            <a:r>
              <a:rPr lang="en-US" altLang="en-US" b="1" dirty="0">
                <a:solidFill>
                  <a:srgbClr val="290FAB"/>
                </a:solidFill>
                <a:ea typeface="ヒラギノ角ゴ Pro W3" pitchFamily="-65" charset="-128"/>
              </a:rPr>
              <a:t>%</a:t>
            </a:r>
            <a:endParaRPr lang="en-US" altLang="en-US" b="1" dirty="0">
              <a:solidFill>
                <a:srgbClr val="290FAB"/>
              </a:solidFill>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95400" y="980729"/>
            <a:ext cx="10873208" cy="923925"/>
          </a:xfrm>
        </p:spPr>
        <p:txBody>
          <a:bodyPr/>
          <a:lstStyle/>
          <a:p>
            <a:pPr eaLnBrk="1" hangingPunct="1"/>
            <a:r>
              <a:rPr lang="en-GB" altLang="en-US" sz="3600" dirty="0">
                <a:cs typeface="Times New Roman" panose="02020603050405020304" pitchFamily="18" charset="0"/>
              </a:rPr>
              <a:t>Concept of Risk</a:t>
            </a:r>
            <a:endParaRPr lang="en-US" altLang="en-US" sz="3600" dirty="0"/>
          </a:p>
        </p:txBody>
      </p:sp>
      <p:sp>
        <p:nvSpPr>
          <p:cNvPr id="162819" name="Rectangle 3"/>
          <p:cNvSpPr>
            <a:spLocks noGrp="1" noChangeArrowheads="1"/>
          </p:cNvSpPr>
          <p:nvPr>
            <p:ph idx="1"/>
          </p:nvPr>
        </p:nvSpPr>
        <p:spPr>
          <a:xfrm>
            <a:off x="695400" y="2132856"/>
            <a:ext cx="10873208" cy="3744416"/>
          </a:xfrm>
        </p:spPr>
        <p:txBody>
          <a:bodyPr>
            <a:normAutofit/>
          </a:bodyPr>
          <a:lstStyle/>
          <a:p>
            <a:pPr marL="342900" indent="-342900" eaLnBrk="1" hangingPunct="1">
              <a:lnSpc>
                <a:spcPct val="90000"/>
              </a:lnSpc>
              <a:buFont typeface="Wingdings" panose="05000000000000000000" pitchFamily="2" charset="2"/>
              <a:buChar char="§"/>
            </a:pPr>
            <a:r>
              <a:rPr lang="en-US" altLang="en-US" sz="2400" dirty="0"/>
              <a:t>Risk is present whenever investors are not certain about the outcome (return) an investment will produce</a:t>
            </a:r>
            <a:endParaRPr lang="en-GB" altLang="en-US" sz="2400" dirty="0">
              <a:cs typeface="Times New Roman" panose="02020603050405020304" pitchFamily="18" charset="0"/>
            </a:endParaRPr>
          </a:p>
          <a:p>
            <a:pPr marL="342900" indent="-342900" eaLnBrk="1" hangingPunct="1">
              <a:lnSpc>
                <a:spcPct val="90000"/>
              </a:lnSpc>
              <a:buFont typeface="Wingdings" panose="05000000000000000000" pitchFamily="2" charset="2"/>
              <a:buChar char="§"/>
            </a:pPr>
            <a:r>
              <a:rPr lang="en-GB" altLang="en-US" sz="2400" dirty="0">
                <a:cs typeface="Times New Roman" panose="02020603050405020304" pitchFamily="18" charset="0"/>
              </a:rPr>
              <a:t>If the possible return values all lie close to the expected value, there is less risk than when there is a large dispersion in values, i.e</a:t>
            </a:r>
            <a:r>
              <a:rPr lang="en-GB" altLang="en-US" sz="2400" dirty="0" smtClean="0">
                <a:cs typeface="Times New Roman" panose="02020603050405020304" pitchFamily="18" charset="0"/>
              </a:rPr>
              <a:t>., </a:t>
            </a:r>
            <a:r>
              <a:rPr lang="en-GB" altLang="en-US" sz="2400" dirty="0">
                <a:cs typeface="Times New Roman" panose="02020603050405020304" pitchFamily="18" charset="0"/>
              </a:rPr>
              <a:t>there is a probability of making substantially </a:t>
            </a:r>
            <a:r>
              <a:rPr lang="en-GB" altLang="en-US" sz="2400" i="1" dirty="0">
                <a:solidFill>
                  <a:schemeClr val="accent1"/>
                </a:solidFill>
                <a:cs typeface="Times New Roman" panose="02020603050405020304" pitchFamily="18" charset="0"/>
              </a:rPr>
              <a:t>more</a:t>
            </a:r>
            <a:r>
              <a:rPr lang="en-GB" altLang="en-US" sz="2400" dirty="0">
                <a:cs typeface="Times New Roman" panose="02020603050405020304" pitchFamily="18" charset="0"/>
              </a:rPr>
              <a:t> or </a:t>
            </a:r>
            <a:r>
              <a:rPr lang="en-GB" altLang="en-US" sz="2400" i="1" dirty="0">
                <a:solidFill>
                  <a:schemeClr val="accent1"/>
                </a:solidFill>
                <a:cs typeface="Times New Roman" panose="02020603050405020304" pitchFamily="18" charset="0"/>
              </a:rPr>
              <a:t>less</a:t>
            </a:r>
            <a:r>
              <a:rPr lang="en-GB" altLang="en-US" sz="2400" dirty="0">
                <a:cs typeface="Times New Roman" panose="02020603050405020304" pitchFamily="18" charset="0"/>
              </a:rPr>
              <a:t> than your expected return </a:t>
            </a:r>
            <a:endParaRPr lang="en-GB" altLang="en-US" sz="2400" dirty="0">
              <a:cs typeface="Times New Roman" panose="02020603050405020304" pitchFamily="18" charset="0"/>
            </a:endParaRPr>
          </a:p>
          <a:p>
            <a:pPr marL="342900" indent="-342900" eaLnBrk="1" hangingPunct="1">
              <a:lnSpc>
                <a:spcPct val="90000"/>
              </a:lnSpc>
              <a:buFont typeface="Wingdings" panose="05000000000000000000" pitchFamily="2" charset="2"/>
              <a:buChar char="§"/>
            </a:pPr>
            <a:r>
              <a:rPr lang="en-GB" altLang="en-US" sz="2400" dirty="0">
                <a:cs typeface="Times New Roman" panose="02020603050405020304" pitchFamily="18" charset="0"/>
              </a:rPr>
              <a:t>Overall risk is measured as the variability of returns  - we use variance or standard deviation</a:t>
            </a:r>
            <a:endParaRPr lang="en-GB" altLang="en-US" sz="2400" dirty="0">
              <a:cs typeface="Times New Roman" panose="02020603050405020304" pitchFamily="18" charset="0"/>
            </a:endParaRPr>
          </a:p>
        </p:txBody>
      </p:sp>
      <p:sp>
        <p:nvSpPr>
          <p:cNvPr id="2" name="Slide Number Placeholder 1"/>
          <p:cNvSpPr>
            <a:spLocks noGrp="1"/>
          </p:cNvSpPr>
          <p:nvPr>
            <p:ph type="sldNum" sz="quarter" idx="4294967295"/>
          </p:nvPr>
        </p:nvSpPr>
        <p:spPr>
          <a:xfrm>
            <a:off x="10488488" y="6381328"/>
            <a:ext cx="1422400" cy="329184"/>
          </a:xfrm>
        </p:spPr>
        <p:txBody>
          <a:bodyPr/>
          <a:lstStyle/>
          <a:p>
            <a:fld id="{927472EA-109E-4C54-948C-F6DFF44EED60}" type="slidenum">
              <a:rPr lang="en-AU" smtClean="0"/>
            </a:fld>
            <a:endParaRPr lang="en-A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dissolve">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dissolve">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dissolve">
                                      <p:cBhvr>
                                        <p:cTn id="17" dur="500"/>
                                        <p:tgtEl>
                                          <p:spTgt spid="162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utoUpdateAnimBg="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a:ea typeface="ヒラギノ角ゴ Pro W3" pitchFamily="-65" charset="-128"/>
              </a:rPr>
              <a:t>Measuring risk</a:t>
            </a:r>
            <a:endParaRPr lang="en-US" altLang="en-US">
              <a:ea typeface="ヒラギノ角ゴ Pro W3" pitchFamily="-65" charset="-128"/>
            </a:endParaRPr>
          </a:p>
        </p:txBody>
      </p:sp>
      <p:sp>
        <p:nvSpPr>
          <p:cNvPr id="19459" name="Content Placeholder 2"/>
          <p:cNvSpPr>
            <a:spLocks noGrp="1"/>
          </p:cNvSpPr>
          <p:nvPr>
            <p:ph idx="1"/>
          </p:nvPr>
        </p:nvSpPr>
        <p:spPr/>
        <p:txBody>
          <a:bodyPr/>
          <a:lstStyle/>
          <a:p>
            <a:pPr marL="0" indent="0">
              <a:buNone/>
              <a:defRPr/>
            </a:pPr>
            <a:r>
              <a:rPr lang="en-US" altLang="en-US" dirty="0">
                <a:solidFill>
                  <a:srgbClr val="000000"/>
                </a:solidFill>
                <a:ea typeface="ヒラギノ角ゴ Pro W3" pitchFamily="-65" charset="-128"/>
              </a:rPr>
              <a:t>In the example in the Table, the expected return is 12.6%; however, the return could range from -10% to +22%.</a:t>
            </a:r>
            <a:endParaRPr lang="en-US" altLang="en-US" dirty="0">
              <a:solidFill>
                <a:srgbClr val="000000"/>
              </a:solidFill>
              <a:ea typeface="ヒラギノ角ゴ Pro W3" pitchFamily="-65" charset="-128"/>
            </a:endParaRPr>
          </a:p>
          <a:p>
            <a:pPr eaLnBrk="1" hangingPunct="1">
              <a:defRPr/>
            </a:pPr>
            <a:endParaRPr lang="en-US" altLang="en-US" dirty="0">
              <a:solidFill>
                <a:srgbClr val="000000"/>
              </a:solidFill>
              <a:ea typeface="ヒラギノ角ゴ Pro W3" pitchFamily="-65" charset="-128"/>
            </a:endParaRPr>
          </a:p>
          <a:p>
            <a:pPr marL="0" indent="0">
              <a:buNone/>
              <a:defRPr/>
            </a:pPr>
            <a:r>
              <a:rPr lang="en-US" altLang="en-US" dirty="0">
                <a:solidFill>
                  <a:srgbClr val="000000"/>
                </a:solidFill>
                <a:ea typeface="ヒラギノ角ゴ Pro W3" pitchFamily="-65" charset="-128"/>
              </a:rPr>
              <a:t>This variability in returns can be quantified by computing the </a:t>
            </a:r>
            <a:r>
              <a:rPr lang="en-US" altLang="en-US" b="1" dirty="0">
                <a:solidFill>
                  <a:srgbClr val="000000"/>
                </a:solidFill>
                <a:ea typeface="ヒラギノ角ゴ Pro W3" pitchFamily="-65" charset="-128"/>
              </a:rPr>
              <a:t>variance or standard deviation</a:t>
            </a:r>
            <a:r>
              <a:rPr lang="en-US" altLang="en-US" dirty="0">
                <a:solidFill>
                  <a:srgbClr val="000000"/>
                </a:solidFill>
                <a:ea typeface="ヒラギノ角ゴ Pro W3" pitchFamily="-65" charset="-128"/>
              </a:rPr>
              <a:t> in investment returns.</a:t>
            </a:r>
            <a:endParaRPr lang="en-US" altLang="en-US" b="1" dirty="0">
              <a:solidFill>
                <a:srgbClr val="000000"/>
              </a:solidFill>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r>
              <a:rPr lang="en-US" altLang="en-US" sz="3600" dirty="0">
                <a:ea typeface="ヒラギノ角ゴ Pro W3" pitchFamily="-65" charset="-128"/>
              </a:rPr>
              <a:t>Measuring risk (cont.)</a:t>
            </a:r>
            <a:endParaRPr lang="en-US" altLang="en-US" sz="2400" dirty="0">
              <a:ea typeface="MS PGothic" panose="020B0600070205080204" pitchFamily="34" charset="-128"/>
            </a:endParaRPr>
          </a:p>
        </p:txBody>
      </p:sp>
      <p:sp>
        <p:nvSpPr>
          <p:cNvPr id="6" name="Content Placeholder 5"/>
          <p:cNvSpPr>
            <a:spLocks noGrp="1"/>
          </p:cNvSpPr>
          <p:nvPr>
            <p:ph idx="1"/>
          </p:nvPr>
        </p:nvSpPr>
        <p:spPr>
          <a:xfrm>
            <a:off x="695326" y="1988840"/>
            <a:ext cx="10801350" cy="4392488"/>
          </a:xfrm>
        </p:spPr>
        <p:txBody>
          <a:bodyPr>
            <a:normAutofit/>
          </a:bodyPr>
          <a:lstStyle/>
          <a:p>
            <a:pPr marL="342900" indent="-342900">
              <a:spcBef>
                <a:spcPct val="0"/>
              </a:spcBef>
              <a:buSzPct val="90000"/>
              <a:buFont typeface="Wingdings" panose="05000000000000000000" pitchFamily="2" charset="2"/>
              <a:buChar char="§"/>
              <a:defRPr/>
            </a:pPr>
            <a:r>
              <a:rPr lang="en-US" altLang="en-US" sz="2100" dirty="0">
                <a:cs typeface="Times New Roman" panose="02020603050405020304" pitchFamily="18" charset="0"/>
              </a:rPr>
              <a:t>The variance of returns is calculated as follows: </a:t>
            </a:r>
            <a:endParaRPr lang="en-US" altLang="en-US" sz="2100" dirty="0">
              <a:cs typeface="Times New Roman" panose="02020603050405020304" pitchFamily="18" charset="0"/>
            </a:endParaRPr>
          </a:p>
          <a:p>
            <a:pPr marL="995045" indent="-457200">
              <a:spcBef>
                <a:spcPct val="0"/>
              </a:spcBef>
              <a:buSzPct val="90000"/>
              <a:buFont typeface="Arial" panose="020B0604020202020204" pitchFamily="34" charset="0"/>
              <a:buChar char="•"/>
              <a:defRPr/>
            </a:pPr>
            <a:r>
              <a:rPr lang="en-US" altLang="en-US" sz="2100" dirty="0" smtClean="0">
                <a:cs typeface="Times New Roman" panose="02020603050405020304" pitchFamily="18" charset="0"/>
              </a:rPr>
              <a:t>Square </a:t>
            </a:r>
            <a:r>
              <a:rPr lang="en-US" altLang="en-US" sz="2100" dirty="0">
                <a:cs typeface="Times New Roman" panose="02020603050405020304" pitchFamily="18" charset="0"/>
              </a:rPr>
              <a:t>the difference between each possible occurrence and the mean (squaring the differences makes all the numbers positive) </a:t>
            </a:r>
            <a:endParaRPr lang="en-US" altLang="en-US" sz="2100" dirty="0">
              <a:cs typeface="Times New Roman" panose="02020603050405020304" pitchFamily="18" charset="0"/>
            </a:endParaRPr>
          </a:p>
          <a:p>
            <a:pPr marL="995045" indent="-457200">
              <a:spcBef>
                <a:spcPct val="0"/>
              </a:spcBef>
              <a:buSzPct val="90000"/>
              <a:buFont typeface="Arial" panose="020B0604020202020204" pitchFamily="34" charset="0"/>
              <a:buChar char="•"/>
              <a:defRPr/>
            </a:pPr>
            <a:r>
              <a:rPr lang="en-US" altLang="en-US" sz="2100" dirty="0">
                <a:cs typeface="Times New Roman" panose="02020603050405020304" pitchFamily="18" charset="0"/>
              </a:rPr>
              <a:t>M</a:t>
            </a:r>
            <a:r>
              <a:rPr lang="en-US" altLang="en-US" sz="2100" dirty="0" smtClean="0">
                <a:cs typeface="Times New Roman" panose="02020603050405020304" pitchFamily="18" charset="0"/>
              </a:rPr>
              <a:t>ultiply </a:t>
            </a:r>
            <a:r>
              <a:rPr lang="en-US" altLang="en-US" sz="2100" dirty="0">
                <a:cs typeface="Times New Roman" panose="02020603050405020304" pitchFamily="18" charset="0"/>
              </a:rPr>
              <a:t>each difference by its associated probability </a:t>
            </a:r>
            <a:endParaRPr lang="en-US" altLang="en-US" sz="2100" dirty="0">
              <a:cs typeface="Times New Roman" panose="02020603050405020304" pitchFamily="18" charset="0"/>
            </a:endParaRPr>
          </a:p>
          <a:p>
            <a:pPr marL="995045" indent="-457200">
              <a:spcBef>
                <a:spcPct val="0"/>
              </a:spcBef>
              <a:buSzPct val="90000"/>
              <a:buFont typeface="Arial" panose="020B0604020202020204" pitchFamily="34" charset="0"/>
              <a:buChar char="•"/>
              <a:defRPr/>
            </a:pPr>
            <a:r>
              <a:rPr lang="en-US" altLang="en-US" sz="2100" dirty="0">
                <a:cs typeface="Times New Roman" panose="02020603050405020304" pitchFamily="18" charset="0"/>
              </a:rPr>
              <a:t>Sum them up:</a:t>
            </a:r>
            <a:endParaRPr lang="en-US" altLang="en-US" sz="2100" dirty="0">
              <a:cs typeface="Times New Roman" panose="02020603050405020304" pitchFamily="18" charset="0"/>
            </a:endParaRPr>
          </a:p>
          <a:p>
            <a:pPr marL="995045" indent="-457200">
              <a:spcBef>
                <a:spcPct val="0"/>
              </a:spcBef>
              <a:buSzPct val="90000"/>
              <a:defRPr/>
            </a:pPr>
            <a:endParaRPr lang="en-US" altLang="en-US" sz="2100" dirty="0">
              <a:cs typeface="Times New Roman" panose="02020603050405020304" pitchFamily="18" charset="0"/>
            </a:endParaRPr>
          </a:p>
          <a:p>
            <a:pPr marL="995045" indent="-457200">
              <a:spcBef>
                <a:spcPct val="0"/>
              </a:spcBef>
              <a:buSzPct val="90000"/>
              <a:defRPr/>
            </a:pPr>
            <a:endParaRPr lang="en-US" altLang="en-US" sz="2100" dirty="0">
              <a:cs typeface="Times New Roman" panose="02020603050405020304" pitchFamily="18" charset="0"/>
            </a:endParaRPr>
          </a:p>
          <a:p>
            <a:pPr marL="995045" indent="-457200">
              <a:spcBef>
                <a:spcPct val="0"/>
              </a:spcBef>
              <a:buSzPct val="90000"/>
              <a:defRPr/>
            </a:pPr>
            <a:endParaRPr lang="en-US" altLang="en-US" sz="2100" dirty="0">
              <a:cs typeface="Times New Roman" panose="02020603050405020304" pitchFamily="18" charset="0"/>
            </a:endParaRPr>
          </a:p>
          <a:p>
            <a:pPr marL="995045" indent="-457200">
              <a:spcBef>
                <a:spcPct val="0"/>
              </a:spcBef>
              <a:buSzPct val="90000"/>
              <a:defRPr/>
            </a:pPr>
            <a:endParaRPr lang="en-US" altLang="en-US" sz="2100" dirty="0">
              <a:cs typeface="Times New Roman" panose="02020603050405020304" pitchFamily="18" charset="0"/>
            </a:endParaRPr>
          </a:p>
          <a:p>
            <a:pPr marL="995045" indent="-457200">
              <a:spcBef>
                <a:spcPct val="0"/>
              </a:spcBef>
              <a:buSzPct val="90000"/>
              <a:buFont typeface="Arial" panose="020B0604020202020204" pitchFamily="34" charset="0"/>
              <a:buChar char="•"/>
              <a:defRPr/>
            </a:pPr>
            <a:r>
              <a:rPr lang="en-US" altLang="en-US" sz="2100" dirty="0">
                <a:cs typeface="Times New Roman" panose="02020603050405020304" pitchFamily="18" charset="0"/>
              </a:rPr>
              <a:t>The standard  deviation is the square root of the variance and can also be used as a risk measure</a:t>
            </a:r>
            <a:endParaRPr lang="en-US" altLang="en-US" sz="2100" dirty="0">
              <a:cs typeface="Times New Roman" panose="02020603050405020304" pitchFamily="18" charset="0"/>
            </a:endParaRPr>
          </a:p>
          <a:p>
            <a:pPr>
              <a:defRPr/>
            </a:pPr>
            <a:endParaRPr lang="en-AU" sz="2100" dirty="0"/>
          </a:p>
        </p:txBody>
      </p:sp>
      <p:sp>
        <p:nvSpPr>
          <p:cNvPr id="13316" name="Rectangle 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endParaRPr lang="en-AU" altLang="en-US"/>
          </a:p>
        </p:txBody>
      </p:sp>
      <p:pic>
        <p:nvPicPr>
          <p:cNvPr id="2" name="Picture 1"/>
          <p:cNvPicPr>
            <a:picLocks noChangeAspect="1"/>
          </p:cNvPicPr>
          <p:nvPr/>
        </p:nvPicPr>
        <p:blipFill>
          <a:blip r:embed="rId1"/>
          <a:stretch>
            <a:fillRect/>
          </a:stretch>
        </p:blipFill>
        <p:spPr>
          <a:xfrm>
            <a:off x="3647728" y="4077072"/>
            <a:ext cx="5105400" cy="857250"/>
          </a:xfrm>
          <a:prstGeom prst="rect">
            <a:avLst/>
          </a:prstGeom>
        </p:spPr>
      </p:pic>
      <p:sp>
        <p:nvSpPr>
          <p:cNvPr id="3" name="Slide Number Placeholder 2"/>
          <p:cNvSpPr>
            <a:spLocks noGrp="1"/>
          </p:cNvSpPr>
          <p:nvPr>
            <p:ph type="sldNum" sz="quarter" idx="4294967295"/>
          </p:nvPr>
        </p:nvSpPr>
        <p:spPr>
          <a:xfrm>
            <a:off x="10560496" y="6381328"/>
            <a:ext cx="1422400" cy="329184"/>
          </a:xfrm>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eaLnBrk="1" hangingPunct="1"/>
            <a:r>
              <a:rPr lang="en-US" altLang="en-US" dirty="0">
                <a:ea typeface="ヒラギノ角ゴ Pro W3" pitchFamily="-65" charset="-128"/>
              </a:rPr>
              <a:t>Calculating the variance and standard deviation of the rate of return on an investment</a:t>
            </a:r>
            <a:endParaRPr lang="en-US" altLang="en-US" dirty="0">
              <a:ea typeface="ヒラギノ角ゴ Pro W3" pitchFamily="-65" charset="-128"/>
            </a:endParaRPr>
          </a:p>
        </p:txBody>
      </p:sp>
      <p:sp>
        <p:nvSpPr>
          <p:cNvPr id="21507" name="Content Placeholder 2"/>
          <p:cNvSpPr>
            <a:spLocks noGrp="1"/>
          </p:cNvSpPr>
          <p:nvPr>
            <p:ph idx="1"/>
          </p:nvPr>
        </p:nvSpPr>
        <p:spPr>
          <a:xfrm>
            <a:off x="695327" y="2132856"/>
            <a:ext cx="10801349" cy="4175873"/>
          </a:xfrm>
        </p:spPr>
        <p:txBody>
          <a:bodyPr/>
          <a:lstStyle/>
          <a:p>
            <a:pPr marL="0" indent="0">
              <a:buNone/>
            </a:pPr>
            <a:r>
              <a:rPr lang="en-US" altLang="en-US" dirty="0">
                <a:ea typeface="ヒラギノ角ゴ Pro W3" pitchFamily="-65" charset="-128"/>
              </a:rPr>
              <a:t>Assume two possible investment alternatives:</a:t>
            </a:r>
            <a:endParaRPr lang="en-US" altLang="en-US" dirty="0">
              <a:ea typeface="ヒラギノ角ゴ Pro W3" pitchFamily="-65" charset="-128"/>
            </a:endParaRPr>
          </a:p>
          <a:p>
            <a:pPr marL="0" indent="0">
              <a:buNone/>
            </a:pPr>
            <a:endParaRPr lang="en-US" altLang="en-US" dirty="0">
              <a:ea typeface="ヒラギノ角ゴ Pro W3" pitchFamily="-65" charset="-128"/>
            </a:endParaRPr>
          </a:p>
          <a:p>
            <a:pPr marL="971550" lvl="1" indent="-514350">
              <a:buFont typeface="Verdana" panose="020B0604030504040204" pitchFamily="4" charset="0"/>
              <a:buAutoNum type="arabicPeriod"/>
            </a:pPr>
            <a:r>
              <a:rPr lang="en-US" altLang="en-US" u="sng" dirty="0">
                <a:ea typeface="ヒラギノ角ゴ Pro W3" pitchFamily="-65" charset="-128"/>
              </a:rPr>
              <a:t>Australian Treasury bond </a:t>
            </a:r>
            <a:r>
              <a:rPr lang="en-US" altLang="en-US" dirty="0">
                <a:ea typeface="ヒラギノ角ゴ Pro W3" pitchFamily="-65" charset="-128"/>
              </a:rPr>
              <a:t>– This Treasury bond is considered </a:t>
            </a:r>
            <a:r>
              <a:rPr lang="en-US" altLang="en-US" b="1" dirty="0">
                <a:ea typeface="ヒラギノ角ゴ Pro W3" pitchFamily="-65" charset="-128"/>
              </a:rPr>
              <a:t>risk-free</a:t>
            </a:r>
            <a:r>
              <a:rPr lang="en-US" altLang="en-US" dirty="0">
                <a:ea typeface="ヒラギノ角ゴ Pro W3" pitchFamily="-65" charset="-128"/>
              </a:rPr>
              <a:t> as there is no risk of default on the promised payments of 5%.</a:t>
            </a:r>
            <a:endParaRPr lang="en-US" altLang="en-US" dirty="0">
              <a:ea typeface="ヒラギノ角ゴ Pro W3" pitchFamily="-65" charset="-128"/>
            </a:endParaRPr>
          </a:p>
          <a:p>
            <a:pPr marL="971550" lvl="1" indent="-514350">
              <a:buFont typeface="Verdana" panose="020B0604030504040204" pitchFamily="4" charset="0"/>
              <a:buAutoNum type="arabicPeriod"/>
            </a:pPr>
            <a:r>
              <a:rPr lang="en-US" altLang="en-US" u="sng" dirty="0">
                <a:ea typeface="ヒラギノ角ゴ Pro W3" pitchFamily="-65" charset="-128"/>
              </a:rPr>
              <a:t>Ordinary shares of the Ace Publishing Company </a:t>
            </a:r>
            <a:r>
              <a:rPr lang="en-US" altLang="en-US" dirty="0">
                <a:ea typeface="ヒラギノ角ゴ Pro W3" pitchFamily="-65" charset="-128"/>
              </a:rPr>
              <a:t>– An investment in common stock will be a risky investment.</a:t>
            </a:r>
            <a:endParaRPr lang="en-US" altLang="en-US" dirty="0">
              <a:ea typeface="ヒラギノ角ゴ Pro W3" pitchFamily="-65" charset="-128"/>
            </a:endParaRPr>
          </a:p>
          <a:p>
            <a:pPr marL="971550" lvl="1" indent="-514350">
              <a:buNone/>
            </a:pPr>
            <a:endParaRPr lang="en-US" altLang="en-US" dirty="0">
              <a:ea typeface="ヒラギノ角ゴ Pro W3" pitchFamily="-65" charset="-128"/>
            </a:endParaRPr>
          </a:p>
          <a:p>
            <a:pPr marL="971550" lvl="1" indent="-514350"/>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pPr eaLnBrk="1" hangingPunct="1"/>
            <a:r>
              <a:rPr lang="en-US" altLang="en-US" dirty="0">
                <a:ea typeface="ヒラギノ角ゴ Pro W3" pitchFamily="-65" charset="-128"/>
              </a:rPr>
              <a:t>Calculating the variance and standard deviation of the rate of return on an investment (cont.)</a:t>
            </a:r>
            <a:endParaRPr lang="en-US" altLang="en-US" dirty="0">
              <a:ea typeface="ヒラギノ角ゴ Pro W3" pitchFamily="-65" charset="-128"/>
            </a:endParaRPr>
          </a:p>
        </p:txBody>
      </p:sp>
      <p:sp>
        <p:nvSpPr>
          <p:cNvPr id="22531" name="Content Placeholder 2"/>
          <p:cNvSpPr>
            <a:spLocks noGrp="1"/>
          </p:cNvSpPr>
          <p:nvPr>
            <p:ph idx="1"/>
          </p:nvPr>
        </p:nvSpPr>
        <p:spPr>
          <a:xfrm>
            <a:off x="695327" y="2132856"/>
            <a:ext cx="10801349" cy="4175873"/>
          </a:xfrm>
        </p:spPr>
        <p:txBody>
          <a:bodyPr/>
          <a:lstStyle/>
          <a:p>
            <a:pPr marL="0" indent="0">
              <a:buNone/>
            </a:pPr>
            <a:r>
              <a:rPr lang="en-US" altLang="en-US" dirty="0">
                <a:ea typeface="ヒラギノ角ゴ Pro W3" pitchFamily="-65" charset="-128"/>
              </a:rPr>
              <a:t>The </a:t>
            </a:r>
            <a:r>
              <a:rPr lang="en-US" altLang="en-US" b="1" dirty="0">
                <a:ea typeface="ヒラギノ角ゴ Pro W3" pitchFamily="-65" charset="-128"/>
              </a:rPr>
              <a:t>probability distribution </a:t>
            </a:r>
            <a:r>
              <a:rPr lang="en-US" altLang="en-US" dirty="0">
                <a:ea typeface="ヒラギノ角ゴ Pro W3" pitchFamily="-65" charset="-128"/>
              </a:rPr>
              <a:t>of an investment</a:t>
            </a:r>
            <a:r>
              <a:rPr lang="ja-JP" altLang="en-US">
                <a:ea typeface="ヒラギノ角ゴ Pro W3" pitchFamily="-65" charset="-128"/>
              </a:rPr>
              <a:t>’</a:t>
            </a:r>
            <a:r>
              <a:rPr lang="en-US" altLang="ja-JP" dirty="0">
                <a:ea typeface="ヒラギノ角ゴ Pro W3" pitchFamily="-65" charset="-128"/>
              </a:rPr>
              <a:t>s return contains all possible rates of return from the investment along with the associated probabilities for each outcome.</a:t>
            </a:r>
            <a:endParaRPr lang="en-US" altLang="ja-JP" dirty="0">
              <a:ea typeface="ヒラギノ角ゴ Pro W3" pitchFamily="-65" charset="-128"/>
            </a:endParaRPr>
          </a:p>
          <a:p>
            <a:pPr marL="0" indent="0"/>
            <a:endParaRPr lang="en-US" altLang="en-US" dirty="0">
              <a:ea typeface="ヒラギノ角ゴ Pro W3" pitchFamily="-65" charset="-128"/>
            </a:endParaRPr>
          </a:p>
          <a:p>
            <a:pPr marL="0" indent="0"/>
            <a:endParaRPr lang="en-US" altLang="en-US" dirty="0">
              <a:ea typeface="ヒラギノ角ゴ Pro W3" pitchFamily="-65" charset="-128"/>
            </a:endParaRPr>
          </a:p>
          <a:p>
            <a:pPr marL="0" indent="0"/>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pPr eaLnBrk="1" hangingPunct="1"/>
            <a:r>
              <a:rPr lang="en-US" altLang="en-US" dirty="0">
                <a:ea typeface="ヒラギノ角ゴ Pro W3" pitchFamily="-65" charset="-128"/>
              </a:rPr>
              <a:t>Probability distribution of returns for a Treasury Bill and the ordinary shares of the Ace Publishing Company</a:t>
            </a:r>
            <a:endParaRPr lang="en-US" altLang="en-US" dirty="0">
              <a:ea typeface="ヒラギノ角ゴ Pro W3" pitchFamily="-65" charset="-128"/>
            </a:endParaRPr>
          </a:p>
        </p:txBody>
      </p:sp>
      <p:sp>
        <p:nvSpPr>
          <p:cNvPr id="3" name="Content Placeholder 2"/>
          <p:cNvSpPr>
            <a:spLocks noGrp="1"/>
          </p:cNvSpPr>
          <p:nvPr>
            <p:ph idx="1"/>
          </p:nvPr>
        </p:nvSpPr>
        <p:spPr/>
        <p:txBody>
          <a:bodyPr/>
          <a:lstStyle/>
          <a:p>
            <a:endParaRPr lang="en-US"/>
          </a:p>
        </p:txBody>
      </p:sp>
      <p:pic>
        <p:nvPicPr>
          <p:cNvPr id="23555" name="Picture 4" descr="D:\Project\PAU12\PRODUCTION\DSG\Ch07\ch07_0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10820" y="1975976"/>
            <a:ext cx="7570359" cy="447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695324" y="1700214"/>
            <a:ext cx="10801351" cy="469056"/>
          </a:xfrm>
        </p:spPr>
        <p:txBody>
          <a:bodyPr>
            <a:normAutofit fontScale="90000"/>
          </a:bodyPr>
          <a:lstStyle/>
          <a:p>
            <a:pPr eaLnBrk="1" hangingPunct="1">
              <a:defRPr/>
            </a:pPr>
            <a:r>
              <a:rPr lang="en-US" sz="3600" dirty="0" smtClean="0"/>
              <a:t>Part 1: </a:t>
            </a:r>
            <a:r>
              <a:rPr lang="en-US" sz="3600" dirty="0" err="1" smtClean="0"/>
              <a:t>Realised</a:t>
            </a:r>
            <a:r>
              <a:rPr lang="en-US" sz="3600" dirty="0" smtClean="0"/>
              <a:t> </a:t>
            </a:r>
            <a:r>
              <a:rPr lang="en-US" sz="3600" dirty="0"/>
              <a:t>and Expected Rates of Return and Risk</a:t>
            </a:r>
            <a:endParaRPr lang="en-US" sz="3600" dirty="0"/>
          </a:p>
        </p:txBody>
      </p:sp>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pPr eaLnBrk="1" hangingPunct="1"/>
            <a:r>
              <a:rPr lang="en-US" altLang="en-US" dirty="0">
                <a:ea typeface="ヒラギノ角ゴ Pro W3" pitchFamily="-65" charset="-128"/>
              </a:rPr>
              <a:t>Calculating the variance and standard deviation of the rate of return on an investment (cont.)</a:t>
            </a:r>
            <a:endParaRPr lang="en-US" altLang="en-US" dirty="0">
              <a:ea typeface="ヒラギノ角ゴ Pro W3" pitchFamily="-65" charset="-128"/>
            </a:endParaRPr>
          </a:p>
        </p:txBody>
      </p:sp>
      <p:sp>
        <p:nvSpPr>
          <p:cNvPr id="24579" name="Content Placeholder 2"/>
          <p:cNvSpPr>
            <a:spLocks noGrp="1"/>
          </p:cNvSpPr>
          <p:nvPr>
            <p:ph idx="1"/>
          </p:nvPr>
        </p:nvSpPr>
        <p:spPr>
          <a:xfrm>
            <a:off x="695327" y="2132856"/>
            <a:ext cx="10801349" cy="4175873"/>
          </a:xfrm>
        </p:spPr>
        <p:txBody>
          <a:bodyPr/>
          <a:lstStyle/>
          <a:p>
            <a:r>
              <a:rPr lang="en-US" altLang="en-US" dirty="0">
                <a:ea typeface="ヒラギノ角ゴ Pro W3" pitchFamily="-65" charset="-128"/>
              </a:rPr>
              <a:t>The probability distribution for the Treasury bond is a single spike at 5% rate of return indicating that there is 100% probability that you will earn 5%.</a:t>
            </a:r>
            <a:endParaRPr lang="en-US" altLang="en-US" dirty="0">
              <a:ea typeface="ヒラギノ角ゴ Pro W3" pitchFamily="-65" charset="-128"/>
            </a:endParaRPr>
          </a:p>
          <a:p>
            <a:endParaRPr lang="en-US" altLang="en-US" dirty="0">
              <a:ea typeface="ヒラギノ角ゴ Pro W3" pitchFamily="-65" charset="-128"/>
            </a:endParaRPr>
          </a:p>
          <a:p>
            <a:r>
              <a:rPr lang="en-US" altLang="en-US" dirty="0">
                <a:ea typeface="ヒラギノ角ゴ Pro W3" pitchFamily="-65" charset="-128"/>
              </a:rPr>
              <a:t>The returns for Ace Publishing company range from a low of -10% to a high of +40%. Thus the ordinary shares investment is risky, whereas the Treasury bond is not. </a:t>
            </a:r>
            <a:endParaRPr lang="en-US" altLang="en-US" dirty="0">
              <a:ea typeface="ヒラギノ角ゴ Pro W3" pitchFamily="-65" charset="-128"/>
            </a:endParaRPr>
          </a:p>
          <a:p>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altLang="en-US" dirty="0">
                <a:ea typeface="ヒラギノ角ゴ Pro W3" pitchFamily="-65" charset="-128"/>
              </a:rPr>
              <a:t>Calculating the variance and standard deviation of the rate of return on an investment (cont.)</a:t>
            </a:r>
            <a:endParaRPr lang="en-US" altLang="en-US" dirty="0">
              <a:ea typeface="ヒラギノ角ゴ Pro W3" pitchFamily="-65" charset="-128"/>
            </a:endParaRPr>
          </a:p>
        </p:txBody>
      </p:sp>
      <p:sp>
        <p:nvSpPr>
          <p:cNvPr id="25603" name="Content Placeholder 2"/>
          <p:cNvSpPr>
            <a:spLocks noGrp="1"/>
          </p:cNvSpPr>
          <p:nvPr>
            <p:ph idx="1"/>
          </p:nvPr>
        </p:nvSpPr>
        <p:spPr>
          <a:xfrm>
            <a:off x="695327" y="2060848"/>
            <a:ext cx="10801349" cy="4247881"/>
          </a:xfrm>
        </p:spPr>
        <p:txBody>
          <a:bodyPr/>
          <a:lstStyle/>
          <a:p>
            <a:r>
              <a:rPr lang="en-US" altLang="en-US" dirty="0">
                <a:ea typeface="ヒラギノ角ゴ Pro W3" pitchFamily="-65" charset="-128"/>
              </a:rPr>
              <a:t>Expected return on the stock is 15% while the expected return on the Treasury bond is 5%.  </a:t>
            </a:r>
            <a:endParaRPr lang="en-US" altLang="en-US" dirty="0">
              <a:ea typeface="ヒラギノ角ゴ Pro W3" pitchFamily="-65" charset="-128"/>
            </a:endParaRPr>
          </a:p>
          <a:p>
            <a:endParaRPr lang="en-US" altLang="en-US" dirty="0">
              <a:ea typeface="ヒラギノ角ゴ Pro W3" pitchFamily="-65" charset="-128"/>
            </a:endParaRPr>
          </a:p>
          <a:p>
            <a:r>
              <a:rPr lang="en-US" altLang="en-US" dirty="0">
                <a:ea typeface="ヒラギノ角ゴ Pro W3" pitchFamily="-65" charset="-128"/>
              </a:rPr>
              <a:t>Does the higher return of the share make it a better investment? Not necessarily, we also need to know the risk in both the investments.</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pPr eaLnBrk="1" hangingPunct="1"/>
            <a:r>
              <a:rPr lang="en-US" altLang="en-US" dirty="0">
                <a:ea typeface="ヒラギノ角ゴ Pro W3" pitchFamily="-65" charset="-128"/>
              </a:rPr>
              <a:t>Calculating the variance and standard deviation of the rate of return on an investment (cont.)</a:t>
            </a:r>
            <a:endParaRPr lang="en-US" altLang="en-US" dirty="0">
              <a:ea typeface="ヒラギノ角ゴ Pro W3" pitchFamily="-65" charset="-128"/>
            </a:endParaRPr>
          </a:p>
        </p:txBody>
      </p:sp>
      <p:sp>
        <p:nvSpPr>
          <p:cNvPr id="28675" name="Content Placeholder 2"/>
          <p:cNvSpPr>
            <a:spLocks noGrp="1"/>
          </p:cNvSpPr>
          <p:nvPr>
            <p:ph idx="1"/>
          </p:nvPr>
        </p:nvSpPr>
        <p:spPr>
          <a:xfrm>
            <a:off x="695327" y="2132856"/>
            <a:ext cx="10801349" cy="4175873"/>
          </a:xfrm>
        </p:spPr>
        <p:txBody>
          <a:bodyPr/>
          <a:lstStyle/>
          <a:p>
            <a:pPr marL="0" indent="0">
              <a:buNone/>
              <a:defRPr/>
            </a:pPr>
            <a:r>
              <a:rPr lang="en-US" dirty="0"/>
              <a:t>Risk, as measured by variance:</a:t>
            </a:r>
            <a:endParaRPr lang="en-US" dirty="0"/>
          </a:p>
          <a:p>
            <a:pPr>
              <a:defRPr/>
            </a:pPr>
            <a:endParaRPr lang="en-US" dirty="0"/>
          </a:p>
        </p:txBody>
      </p:sp>
      <p:pic>
        <p:nvPicPr>
          <p:cNvPr id="26628" name="Picture 5" descr="D:\Project\PAU12\PRODUCTION\DSG\Ch07\ch07_0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2667000"/>
            <a:ext cx="838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Autofit/>
          </a:bodyPr>
          <a:lstStyle/>
          <a:p>
            <a:pPr eaLnBrk="1" hangingPunct="1"/>
            <a:r>
              <a:rPr lang="en-US" altLang="en-US" dirty="0">
                <a:ea typeface="ヒラギノ角ゴ Pro W3" pitchFamily="-65" charset="-128"/>
              </a:rPr>
              <a:t>Measuring the variance and standard deviation of an investment in Ace Publishing</a:t>
            </a:r>
            <a:r>
              <a:rPr lang="en-AU" altLang="en-US" dirty="0">
                <a:ea typeface="ヒラギノ角ゴ Pro W3" pitchFamily="-65" charset="-128"/>
              </a:rPr>
              <a:t>’</a:t>
            </a:r>
            <a:r>
              <a:rPr lang="en-US" altLang="ja-JP" dirty="0">
                <a:ea typeface="ヒラギノ角ゴ Pro W3" pitchFamily="-65" charset="-128"/>
              </a:rPr>
              <a:t>s Shares</a:t>
            </a:r>
            <a:endParaRPr lang="en-US" altLang="en-US" dirty="0">
              <a:ea typeface="ヒラギノ角ゴ Pro W3" pitchFamily="-65" charset="-128"/>
            </a:endParaRPr>
          </a:p>
        </p:txBody>
      </p:sp>
      <p:sp>
        <p:nvSpPr>
          <p:cNvPr id="3" name="Content Placeholder 2"/>
          <p:cNvSpPr>
            <a:spLocks noGrp="1"/>
          </p:cNvSpPr>
          <p:nvPr>
            <p:ph idx="1"/>
          </p:nvPr>
        </p:nvSpPr>
        <p:spPr/>
        <p:txBody>
          <a:bodyPr/>
          <a:lstStyle/>
          <a:p>
            <a:endParaRPr lang="en-US"/>
          </a:p>
        </p:txBody>
      </p:sp>
      <p:pic>
        <p:nvPicPr>
          <p:cNvPr id="27651" name="Picture 4" descr="D:\Project\PAU12\PRODUCTION\DSG\Ch07\ch07_0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5752" y="1988840"/>
            <a:ext cx="86487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en-US" altLang="en-US" dirty="0">
                <a:ea typeface="ヒラギノ角ゴ Pro W3" pitchFamily="-65" charset="-128"/>
              </a:rPr>
              <a:t>Calculating the variance and standard deviation of the rate of return on an investment (cont.)</a:t>
            </a:r>
            <a:endParaRPr lang="en-US" altLang="en-US" dirty="0">
              <a:ea typeface="ヒラギノ角ゴ Pro W3" pitchFamily="-65" charset="-128"/>
            </a:endParaRPr>
          </a:p>
        </p:txBody>
      </p:sp>
      <p:sp>
        <p:nvSpPr>
          <p:cNvPr id="28675" name="Content Placeholder 5"/>
          <p:cNvSpPr>
            <a:spLocks noGrp="1"/>
          </p:cNvSpPr>
          <p:nvPr>
            <p:ph idx="1"/>
          </p:nvPr>
        </p:nvSpPr>
        <p:spPr/>
        <p:txBody>
          <a:bodyPr>
            <a:normAutofit/>
          </a:bodyPr>
          <a:lstStyle/>
          <a:p>
            <a:pPr>
              <a:defRPr/>
            </a:pPr>
            <a:endParaRPr lang="en-US" altLang="en-US" dirty="0">
              <a:ea typeface="ヒラギノ角ゴ Pro W3" pitchFamily="-65" charset="-128"/>
            </a:endParaRPr>
          </a:p>
          <a:p>
            <a:pPr>
              <a:defRPr/>
            </a:pPr>
            <a:endParaRPr lang="en-US" altLang="en-US" dirty="0">
              <a:ea typeface="ヒラギノ角ゴ Pro W3" pitchFamily="-65" charset="-128"/>
            </a:endParaRPr>
          </a:p>
          <a:p>
            <a:pPr>
              <a:defRPr/>
            </a:pPr>
            <a:endParaRPr lang="en-US" altLang="en-US" dirty="0">
              <a:ea typeface="ヒラギノ角ゴ Pro W3" pitchFamily="-65" charset="-128"/>
            </a:endParaRPr>
          </a:p>
          <a:p>
            <a:pPr marL="0" indent="0">
              <a:buNone/>
              <a:defRPr/>
            </a:pPr>
            <a:endParaRPr lang="en-US" altLang="en-US" sz="1400" dirty="0">
              <a:ea typeface="ヒラギノ角ゴ Pro W3" pitchFamily="-65" charset="-128"/>
            </a:endParaRPr>
          </a:p>
          <a:p>
            <a:pPr marL="0" indent="0">
              <a:buNone/>
              <a:defRPr/>
            </a:pPr>
            <a:endParaRPr lang="en-US" altLang="en-US" sz="1400" dirty="0">
              <a:ea typeface="ヒラギノ角ゴ Pro W3" pitchFamily="-65" charset="-128"/>
            </a:endParaRPr>
          </a:p>
          <a:p>
            <a:pPr marL="0" indent="0">
              <a:buNone/>
              <a:defRPr/>
            </a:pPr>
            <a:endParaRPr lang="en-US" altLang="en-US" sz="1400" dirty="0">
              <a:ea typeface="ヒラギノ角ゴ Pro W3" pitchFamily="-65" charset="-128"/>
            </a:endParaRPr>
          </a:p>
          <a:p>
            <a:pPr marL="0" indent="0">
              <a:buNone/>
              <a:defRPr/>
            </a:pPr>
            <a:endParaRPr lang="en-US" altLang="en-US" sz="1400" dirty="0">
              <a:ea typeface="ヒラギノ角ゴ Pro W3" pitchFamily="-65" charset="-128"/>
            </a:endParaRPr>
          </a:p>
          <a:p>
            <a:pPr marL="0" indent="0">
              <a:buNone/>
              <a:defRPr/>
            </a:pPr>
            <a:r>
              <a:rPr lang="en-US" altLang="en-US" dirty="0">
                <a:ea typeface="ヒラギノ角ゴ Pro W3" pitchFamily="-65" charset="-128"/>
              </a:rPr>
              <a:t>We observe that the shares offer a higher expected return but also entail more risk, as measured by standard deviation. An investor</a:t>
            </a:r>
            <a:r>
              <a:rPr lang="en-AU" altLang="en-US" dirty="0">
                <a:ea typeface="ヒラギノ角ゴ Pro W3" pitchFamily="-65" charset="-128"/>
              </a:rPr>
              <a:t>’</a:t>
            </a:r>
            <a:r>
              <a:rPr lang="en-US" altLang="ja-JP" dirty="0">
                <a:ea typeface="ヒラギノ角ゴ Pro W3" pitchFamily="-65" charset="-128"/>
              </a:rPr>
              <a:t>s choice of a specific investment will be determined by their attitude toward risk. </a:t>
            </a:r>
            <a:endParaRPr lang="en-US" altLang="en-US" dirty="0">
              <a:ea typeface="ヒラギノ角ゴ Pro W3" pitchFamily="-65" charset="-128"/>
            </a:endParaRPr>
          </a:p>
        </p:txBody>
      </p:sp>
      <p:graphicFrame>
        <p:nvGraphicFramePr>
          <p:cNvPr id="7" name="Table 6"/>
          <p:cNvGraphicFramePr>
            <a:graphicFrameLocks noGrp="1"/>
          </p:cNvGraphicFramePr>
          <p:nvPr/>
        </p:nvGraphicFramePr>
        <p:xfrm>
          <a:off x="3044952" y="2012180"/>
          <a:ext cx="6096000" cy="1920876"/>
        </p:xfrm>
        <a:graphic>
          <a:graphicData uri="http://schemas.openxmlformats.org/drawingml/2006/table">
            <a:tbl>
              <a:tblPr firstRow="1" bandRow="1">
                <a:tableStyleId>{5C22544A-7EE6-4342-B048-85BDC9FD1C3A}</a:tableStyleId>
              </a:tblPr>
              <a:tblGrid>
                <a:gridCol w="2032000"/>
                <a:gridCol w="2032000"/>
                <a:gridCol w="2032000"/>
              </a:tblGrid>
              <a:tr h="640292">
                <a:tc>
                  <a:txBody>
                    <a:bodyPr/>
                    <a:lstStyle/>
                    <a:p>
                      <a:r>
                        <a:rPr lang="en-US" sz="1800" dirty="0"/>
                        <a:t>Investment</a:t>
                      </a:r>
                      <a:endParaRPr lang="en-US" sz="1800" dirty="0"/>
                    </a:p>
                  </a:txBody>
                  <a:tcPr marT="45717" marB="45717"/>
                </a:tc>
                <a:tc>
                  <a:txBody>
                    <a:bodyPr/>
                    <a:lstStyle/>
                    <a:p>
                      <a:pPr algn="ctr"/>
                      <a:r>
                        <a:rPr lang="en-US" sz="1800" dirty="0"/>
                        <a:t>Expected</a:t>
                      </a:r>
                      <a:r>
                        <a:rPr lang="en-US" sz="1800" baseline="0" dirty="0"/>
                        <a:t> return</a:t>
                      </a:r>
                      <a:endParaRPr lang="en-US" sz="1800" dirty="0"/>
                    </a:p>
                  </a:txBody>
                  <a:tcPr marT="45717" marB="45717"/>
                </a:tc>
                <a:tc>
                  <a:txBody>
                    <a:bodyPr/>
                    <a:lstStyle/>
                    <a:p>
                      <a:pPr algn="ctr"/>
                      <a:r>
                        <a:rPr lang="en-US" sz="1800" dirty="0"/>
                        <a:t>Standard deviation</a:t>
                      </a:r>
                      <a:endParaRPr lang="en-US" sz="1800" dirty="0"/>
                    </a:p>
                  </a:txBody>
                  <a:tcPr marT="45717" marB="45717"/>
                </a:tc>
              </a:tr>
              <a:tr h="640292">
                <a:tc>
                  <a:txBody>
                    <a:bodyPr/>
                    <a:lstStyle/>
                    <a:p>
                      <a:r>
                        <a:rPr lang="en-US" sz="1800" dirty="0"/>
                        <a:t>Treasury bond</a:t>
                      </a:r>
                      <a:endParaRPr lang="en-US" sz="1800" b="1" dirty="0">
                        <a:solidFill>
                          <a:schemeClr val="tx1"/>
                        </a:solidFill>
                      </a:endParaRPr>
                    </a:p>
                  </a:txBody>
                  <a:tcPr marT="45717" marB="45717"/>
                </a:tc>
                <a:tc>
                  <a:txBody>
                    <a:bodyPr/>
                    <a:lstStyle/>
                    <a:p>
                      <a:pPr algn="ctr"/>
                      <a:r>
                        <a:rPr lang="en-US" sz="1800" dirty="0"/>
                        <a:t>5%</a:t>
                      </a:r>
                      <a:endParaRPr lang="en-US" sz="1800" b="1" dirty="0">
                        <a:solidFill>
                          <a:schemeClr val="tx1"/>
                        </a:solidFill>
                      </a:endParaRPr>
                    </a:p>
                  </a:txBody>
                  <a:tcPr marT="45717" marB="45717"/>
                </a:tc>
                <a:tc>
                  <a:txBody>
                    <a:bodyPr/>
                    <a:lstStyle/>
                    <a:p>
                      <a:pPr algn="ctr"/>
                      <a:r>
                        <a:rPr lang="en-US" sz="1800" dirty="0"/>
                        <a:t>0%</a:t>
                      </a:r>
                      <a:endParaRPr lang="en-US" sz="1800" b="1" dirty="0">
                        <a:solidFill>
                          <a:schemeClr val="tx1"/>
                        </a:solidFill>
                      </a:endParaRPr>
                    </a:p>
                  </a:txBody>
                  <a:tcPr marT="45717" marB="45717"/>
                </a:tc>
              </a:tr>
              <a:tr h="640292">
                <a:tc>
                  <a:txBody>
                    <a:bodyPr/>
                    <a:lstStyle/>
                    <a:p>
                      <a:r>
                        <a:rPr lang="en-US" sz="1800" dirty="0"/>
                        <a:t>Ordinary shares</a:t>
                      </a:r>
                      <a:endParaRPr lang="en-US" sz="1800" b="1" dirty="0">
                        <a:solidFill>
                          <a:schemeClr val="tx1"/>
                        </a:solidFill>
                      </a:endParaRPr>
                    </a:p>
                  </a:txBody>
                  <a:tcPr marT="45717" marB="45717"/>
                </a:tc>
                <a:tc>
                  <a:txBody>
                    <a:bodyPr/>
                    <a:lstStyle/>
                    <a:p>
                      <a:pPr algn="ctr"/>
                      <a:r>
                        <a:rPr lang="en-US" sz="1800" dirty="0"/>
                        <a:t>15%</a:t>
                      </a:r>
                      <a:endParaRPr lang="en-US" sz="1800" b="1" dirty="0">
                        <a:solidFill>
                          <a:schemeClr val="tx1"/>
                        </a:solidFill>
                      </a:endParaRPr>
                    </a:p>
                  </a:txBody>
                  <a:tcPr marT="45717" marB="45717"/>
                </a:tc>
                <a:tc>
                  <a:txBody>
                    <a:bodyPr/>
                    <a:lstStyle/>
                    <a:p>
                      <a:pPr algn="ctr"/>
                      <a:r>
                        <a:rPr lang="en-US" sz="1800" dirty="0"/>
                        <a:t>12.85%</a:t>
                      </a:r>
                      <a:endParaRPr lang="en-US" sz="1800" b="1" dirty="0">
                        <a:solidFill>
                          <a:schemeClr val="tx1"/>
                        </a:solidFill>
                      </a:endParaRPr>
                    </a:p>
                  </a:txBody>
                  <a:tcPr marT="45717" marB="45717"/>
                </a:tc>
              </a:tr>
            </a:tbl>
          </a:graphicData>
        </a:graphic>
      </p:graphicFrame>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noAutofit/>
          </a:bodyPr>
          <a:lstStyle/>
          <a:p>
            <a:pPr eaLnBrk="1" hangingPunct="1"/>
            <a:r>
              <a:rPr lang="en-US" altLang="en-US" sz="2800" dirty="0">
                <a:ea typeface="ヒラギノ角ゴ Pro W3" pitchFamily="-65" charset="-128"/>
              </a:rPr>
              <a:t>CHECKPOINT: </a:t>
            </a:r>
            <a:r>
              <a:rPr lang="en-US" altLang="en-US" sz="2800" i="1" dirty="0">
                <a:ea typeface="ヒラギノ角ゴ Pro W3" pitchFamily="-65" charset="-128"/>
              </a:rPr>
              <a:t> CHECK YOURSELF</a:t>
            </a:r>
            <a:endParaRPr lang="en-US" altLang="en-US" sz="2800" i="1" dirty="0">
              <a:ea typeface="ヒラギノ角ゴ Pro W3" pitchFamily="-65" charset="-128"/>
            </a:endParaRPr>
          </a:p>
        </p:txBody>
      </p:sp>
      <p:sp>
        <p:nvSpPr>
          <p:cNvPr id="29699" name="Subtitle 5"/>
          <p:cNvSpPr>
            <a:spLocks noGrp="1"/>
          </p:cNvSpPr>
          <p:nvPr>
            <p:ph idx="1"/>
          </p:nvPr>
        </p:nvSpPr>
        <p:spPr/>
        <p:txBody>
          <a:bodyPr/>
          <a:lstStyle/>
          <a:p>
            <a:pPr marL="0" indent="0">
              <a:buNone/>
            </a:pPr>
            <a:r>
              <a:rPr lang="en-US" altLang="en-US" b="1" dirty="0">
                <a:solidFill>
                  <a:srgbClr val="000000"/>
                </a:solidFill>
                <a:ea typeface="ヒラギノ角ゴ Pro W3" pitchFamily="-65" charset="-128"/>
              </a:rPr>
              <a:t>Evaluating an investment</a:t>
            </a:r>
            <a:r>
              <a:rPr lang="en-AU" altLang="en-US" b="1" dirty="0">
                <a:solidFill>
                  <a:srgbClr val="000000"/>
                </a:solidFill>
                <a:ea typeface="ヒラギノ角ゴ Pro W3" pitchFamily="-65" charset="-128"/>
              </a:rPr>
              <a:t>’</a:t>
            </a:r>
            <a:r>
              <a:rPr lang="en-US" altLang="ja-JP" b="1" dirty="0">
                <a:solidFill>
                  <a:srgbClr val="000000"/>
                </a:solidFill>
                <a:ea typeface="ヒラギノ角ゴ Pro W3" pitchFamily="-65" charset="-128"/>
              </a:rPr>
              <a:t>s return </a:t>
            </a:r>
            <a:r>
              <a:rPr lang="en-US" altLang="ja-JP" b="1" dirty="0" smtClean="0">
                <a:solidFill>
                  <a:srgbClr val="000000"/>
                </a:solidFill>
                <a:ea typeface="ヒラギノ角ゴ Pro W3" pitchFamily="-65" charset="-128"/>
              </a:rPr>
              <a:t>and </a:t>
            </a:r>
            <a:r>
              <a:rPr lang="en-US" altLang="ja-JP" b="1" dirty="0">
                <a:solidFill>
                  <a:srgbClr val="000000"/>
                </a:solidFill>
                <a:ea typeface="ヒラギノ角ゴ Pro W3" pitchFamily="-65" charset="-128"/>
              </a:rPr>
              <a:t>risk</a:t>
            </a:r>
            <a:endParaRPr lang="en-US" altLang="ja-JP" b="1" dirty="0">
              <a:solidFill>
                <a:srgbClr val="000000"/>
              </a:solidFill>
              <a:ea typeface="ヒラギノ角ゴ Pro W3" pitchFamily="-65" charset="-128"/>
            </a:endParaRPr>
          </a:p>
          <a:p>
            <a:pPr marL="0" indent="0">
              <a:buNone/>
            </a:pPr>
            <a:r>
              <a:rPr lang="en-US" altLang="en-US" dirty="0">
                <a:solidFill>
                  <a:srgbClr val="000000"/>
                </a:solidFill>
                <a:ea typeface="ヒラギノ角ゴ Pro W3" pitchFamily="-65" charset="-128"/>
              </a:rPr>
              <a:t>Calculate the expected return and standard deviation for an investment with the same return but with following probabilities for the coming year: .1, .2,.4,.2 and .1.</a:t>
            </a:r>
            <a:endParaRPr lang="en-US" altLang="en-US" dirty="0">
              <a:solidFill>
                <a:srgbClr val="000000"/>
              </a:solidFill>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a:ea typeface="ヒラギノ角ゴ Pro W3" pitchFamily="-65" charset="-128"/>
              </a:rPr>
              <a:t>Step 1: Picture the problem</a:t>
            </a:r>
            <a:endParaRPr lang="en-US" altLang="en-US" dirty="0">
              <a:ea typeface="ヒラギノ角ゴ Pro W3" pitchFamily="-65" charset="-128"/>
            </a:endParaRPr>
          </a:p>
        </p:txBody>
      </p:sp>
      <p:sp>
        <p:nvSpPr>
          <p:cNvPr id="2" name="Content Placeholder 1"/>
          <p:cNvSpPr>
            <a:spLocks noGrp="1"/>
          </p:cNvSpPr>
          <p:nvPr>
            <p:ph idx="1"/>
          </p:nvPr>
        </p:nvSpPr>
        <p:spPr/>
        <p:txBody>
          <a:bodyPr/>
          <a:lstStyle/>
          <a:p>
            <a:endParaRPr lang="en-US"/>
          </a:p>
        </p:txBody>
      </p:sp>
      <p:pic>
        <p:nvPicPr>
          <p:cNvPr id="30723" name="Picture 4" descr="D:\Project\PAU12\PRODUCTION\DSG\Ch07\ch07_0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22932" y="1775907"/>
            <a:ext cx="6346135" cy="448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a:ea typeface="ヒラギノ角ゴ Pro W3" pitchFamily="-65" charset="-128"/>
              </a:rPr>
              <a:t>Step 2: Decide on a solution strategy</a:t>
            </a:r>
            <a:endParaRPr lang="en-US" altLang="en-US">
              <a:ea typeface="ヒラギノ角ゴ Pro W3" pitchFamily="-65" charset="-128"/>
            </a:endParaRPr>
          </a:p>
        </p:txBody>
      </p:sp>
      <p:sp>
        <p:nvSpPr>
          <p:cNvPr id="31747" name="Content Placeholder 2"/>
          <p:cNvSpPr>
            <a:spLocks noGrp="1"/>
          </p:cNvSpPr>
          <p:nvPr>
            <p:ph idx="1"/>
          </p:nvPr>
        </p:nvSpPr>
        <p:spPr/>
        <p:txBody>
          <a:bodyPr/>
          <a:lstStyle/>
          <a:p>
            <a:pPr marL="0" indent="0">
              <a:buNone/>
            </a:pPr>
            <a:r>
              <a:rPr lang="en-US" altLang="en-US" dirty="0">
                <a:ea typeface="ヒラギノ角ゴ Pro W3" pitchFamily="-65" charset="-128"/>
              </a:rPr>
              <a:t>We can use expected return equation to measure its expected return and variance equation to measure its standard deviation.</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a:ea typeface="ヒラギノ角ゴ Pro W3" pitchFamily="-65" charset="-128"/>
              </a:rPr>
              <a:t>Step 3: Solve</a:t>
            </a:r>
            <a:endParaRPr lang="en-US" altLang="en-US">
              <a:ea typeface="ヒラギノ角ゴ Pro W3" pitchFamily="-65" charset="-128"/>
            </a:endParaRPr>
          </a:p>
        </p:txBody>
      </p:sp>
      <p:sp>
        <p:nvSpPr>
          <p:cNvPr id="32771" name="Content Placeholder 2"/>
          <p:cNvSpPr>
            <a:spLocks noGrp="1"/>
          </p:cNvSpPr>
          <p:nvPr>
            <p:ph idx="1"/>
          </p:nvPr>
        </p:nvSpPr>
        <p:spPr/>
        <p:txBody>
          <a:bodyPr/>
          <a:lstStyle/>
          <a:p>
            <a:pPr marL="0" indent="0">
              <a:buNone/>
            </a:pPr>
            <a:r>
              <a:rPr lang="en-US" altLang="en-US" i="1" dirty="0">
                <a:ea typeface="ヒラギノ角ゴ Pro W3" pitchFamily="-65" charset="-128"/>
              </a:rPr>
              <a:t>Calculating expected return</a:t>
            </a:r>
            <a:endParaRPr lang="en-US" altLang="en-US" i="1" dirty="0">
              <a:ea typeface="ヒラギノ角ゴ Pro W3" pitchFamily="-65" charset="-128"/>
            </a:endParaRPr>
          </a:p>
          <a:p>
            <a:pPr marL="0" indent="0"/>
            <a:endParaRPr lang="en-US" altLang="en-US" u="sng" dirty="0">
              <a:ea typeface="ヒラギノ角ゴ Pro W3" pitchFamily="-65" charset="-128"/>
            </a:endParaRPr>
          </a:p>
          <a:p>
            <a:pPr marL="0" indent="0">
              <a:buNone/>
            </a:pPr>
            <a:endParaRPr lang="en-US" altLang="en-US" b="1" dirty="0">
              <a:solidFill>
                <a:srgbClr val="FF0000"/>
              </a:solidFill>
              <a:ea typeface="ヒラギノ角ゴ Pro W3" pitchFamily="-65" charset="-128"/>
            </a:endParaRPr>
          </a:p>
          <a:p>
            <a:pPr marL="0" indent="0"/>
            <a:endParaRPr lang="en-US" altLang="en-US" dirty="0">
              <a:solidFill>
                <a:srgbClr val="FF0000"/>
              </a:solidFill>
              <a:ea typeface="ヒラギノ角ゴ Pro W3" pitchFamily="-65" charset="-128"/>
            </a:endParaRPr>
          </a:p>
          <a:p>
            <a:pPr marL="0" indent="0">
              <a:buNone/>
            </a:pPr>
            <a:r>
              <a:rPr lang="en-US" altLang="en-US" dirty="0">
                <a:ea typeface="ヒラギノ角ゴ Pro W3" pitchFamily="-65" charset="-128"/>
              </a:rPr>
              <a:t>E(r) 	= (-20%×.10) + (0%×.2) + (15%×.4) + (30%×.2) + (50%×.1)	= </a:t>
            </a:r>
            <a:r>
              <a:rPr lang="en-US" altLang="en-US" b="1" dirty="0">
                <a:solidFill>
                  <a:srgbClr val="290FAB"/>
                </a:solidFill>
                <a:ea typeface="ヒラギノ角ゴ Pro W3" pitchFamily="-65" charset="-128"/>
              </a:rPr>
              <a:t>15%</a:t>
            </a:r>
            <a:endParaRPr lang="en-US" altLang="en-US" b="1" dirty="0">
              <a:solidFill>
                <a:srgbClr val="290FAB"/>
              </a:solidFill>
              <a:ea typeface="ヒラギノ角ゴ Pro W3" pitchFamily="-65" charset="-128"/>
            </a:endParaRPr>
          </a:p>
          <a:p>
            <a:pPr marL="0" indent="0"/>
            <a:endParaRPr lang="en-US" altLang="en-US" dirty="0">
              <a:solidFill>
                <a:srgbClr val="FF0000"/>
              </a:solidFill>
              <a:ea typeface="ヒラギノ角ゴ Pro W3" pitchFamily="-65" charset="-128"/>
            </a:endParaRPr>
          </a:p>
          <a:p>
            <a:pPr marL="0" indent="0"/>
            <a:endParaRPr lang="en-US" altLang="en-US" dirty="0">
              <a:solidFill>
                <a:srgbClr val="FF0000"/>
              </a:solidFill>
              <a:ea typeface="ヒラギノ角ゴ Pro W3" pitchFamily="-65" charset="-128"/>
            </a:endParaRPr>
          </a:p>
        </p:txBody>
      </p:sp>
      <p:pic>
        <p:nvPicPr>
          <p:cNvPr id="32772" name="Picture 5" descr="D:\Project\PAU12\PRODUCTION\DSG\Ch07\ch07_0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1500" y="2133600"/>
            <a:ext cx="8724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a:ea typeface="ヒラギノ角ゴ Pro W3" pitchFamily="-65" charset="-128"/>
              </a:rPr>
              <a:t>Step 3: Solve (cont.)</a:t>
            </a:r>
            <a:endParaRPr lang="en-US" altLang="en-US">
              <a:ea typeface="ヒラギノ角ゴ Pro W3" pitchFamily="-65" charset="-128"/>
            </a:endParaRPr>
          </a:p>
        </p:txBody>
      </p:sp>
      <p:sp>
        <p:nvSpPr>
          <p:cNvPr id="36867" name="Content Placeholder 2"/>
          <p:cNvSpPr>
            <a:spLocks noGrp="1"/>
          </p:cNvSpPr>
          <p:nvPr>
            <p:ph idx="1"/>
          </p:nvPr>
        </p:nvSpPr>
        <p:spPr/>
        <p:txBody>
          <a:bodyPr/>
          <a:lstStyle/>
          <a:p>
            <a:pPr marL="0" indent="0">
              <a:buNone/>
              <a:defRPr/>
            </a:pPr>
            <a:r>
              <a:rPr lang="en-US" i="1" dirty="0"/>
              <a:t>Calculating standard deviation</a:t>
            </a:r>
            <a:endParaRPr lang="en-US" i="1" dirty="0"/>
          </a:p>
          <a:p>
            <a:pPr marL="0" indent="0">
              <a:buNone/>
              <a:defRPr/>
            </a:pPr>
            <a:endParaRPr lang="en-US" b="1" u="sng" dirty="0">
              <a:solidFill>
                <a:srgbClr val="FF0000"/>
              </a:solidFill>
            </a:endParaRPr>
          </a:p>
          <a:p>
            <a:pPr marL="0" indent="0">
              <a:buNone/>
              <a:defRPr/>
            </a:pPr>
            <a:endParaRPr lang="en-US" b="1" u="sng" dirty="0">
              <a:solidFill>
                <a:srgbClr val="FF0000"/>
              </a:solidFill>
            </a:endParaRPr>
          </a:p>
          <a:p>
            <a:pPr marL="0" indent="0">
              <a:buNone/>
              <a:defRPr/>
            </a:pPr>
            <a:endParaRPr lang="en-US" b="1" u="sng" dirty="0">
              <a:solidFill>
                <a:srgbClr val="FF0000"/>
              </a:solidFill>
            </a:endParaRPr>
          </a:p>
          <a:p>
            <a:pPr>
              <a:buFont typeface="Wingdings" panose="05000000000000000000" charset="0"/>
              <a:buNone/>
              <a:defRPr/>
            </a:pPr>
            <a:r>
              <a:rPr lang="en-US" b="1" dirty="0"/>
              <a:t> = √</a:t>
            </a:r>
            <a:r>
              <a:rPr lang="en-US" dirty="0"/>
              <a:t>([-.20-.15]</a:t>
            </a:r>
            <a:r>
              <a:rPr lang="en-US" baseline="30000" dirty="0"/>
              <a:t>2</a:t>
            </a:r>
            <a:r>
              <a:rPr lang="en-US" dirty="0"/>
              <a:t>.1) + ([0-.15]</a:t>
            </a:r>
            <a:r>
              <a:rPr lang="en-US" baseline="30000" dirty="0"/>
              <a:t>2</a:t>
            </a:r>
            <a:r>
              <a:rPr lang="en-US" dirty="0"/>
              <a:t>.2) + ([.15-.15]</a:t>
            </a:r>
            <a:r>
              <a:rPr lang="en-US" baseline="30000" dirty="0"/>
              <a:t>2</a:t>
            </a:r>
            <a:r>
              <a:rPr lang="en-US" dirty="0"/>
              <a:t>.4) + ([.30-.15]</a:t>
            </a:r>
            <a:r>
              <a:rPr lang="en-US" baseline="30000" dirty="0"/>
              <a:t>2</a:t>
            </a:r>
            <a:r>
              <a:rPr lang="en-US" dirty="0"/>
              <a:t>.2) + ([.50-.15]</a:t>
            </a:r>
            <a:r>
              <a:rPr lang="en-US" baseline="30000" dirty="0"/>
              <a:t>2</a:t>
            </a:r>
            <a:r>
              <a:rPr lang="en-US" dirty="0"/>
              <a:t>.1)</a:t>
            </a:r>
            <a:endParaRPr lang="en-US" b="1" dirty="0"/>
          </a:p>
          <a:p>
            <a:pPr>
              <a:buFont typeface="Wingdings" panose="05000000000000000000" charset="0"/>
              <a:buNone/>
              <a:defRPr/>
            </a:pPr>
            <a:endParaRPr lang="en-US" b="1" dirty="0"/>
          </a:p>
          <a:p>
            <a:pPr>
              <a:buFont typeface="Wingdings" panose="05000000000000000000" charset="0"/>
              <a:buNone/>
              <a:defRPr/>
            </a:pPr>
            <a:r>
              <a:rPr lang="en-US" b="1" dirty="0"/>
              <a:t> = </a:t>
            </a:r>
            <a:r>
              <a:rPr lang="en-US" b="1" dirty="0">
                <a:solidFill>
                  <a:srgbClr val="290FAB"/>
                </a:solidFill>
              </a:rPr>
              <a:t>.183 or 18.3%</a:t>
            </a:r>
            <a:endParaRPr lang="en-US" b="1" dirty="0">
              <a:solidFill>
                <a:srgbClr val="290FAB"/>
              </a:solidFill>
            </a:endParaRPr>
          </a:p>
        </p:txBody>
      </p:sp>
      <p:cxnSp>
        <p:nvCxnSpPr>
          <p:cNvPr id="33796" name="Straight Connector 5"/>
          <p:cNvCxnSpPr>
            <a:cxnSpLocks noChangeShapeType="1"/>
          </p:cNvCxnSpPr>
          <p:nvPr/>
        </p:nvCxnSpPr>
        <p:spPr bwMode="auto">
          <a:xfrm>
            <a:off x="1271464" y="3565958"/>
            <a:ext cx="9649072" cy="0"/>
          </a:xfrm>
          <a:prstGeom prst="line">
            <a:avLst/>
          </a:prstGeom>
          <a:noFill/>
          <a:ln w="9525">
            <a:solidFill>
              <a:schemeClr val="tx1"/>
            </a:solidFill>
            <a:round/>
          </a:ln>
          <a:extLst>
            <a:ext uri="{909E8E84-426E-40DD-AFC4-6F175D3DCCD1}">
              <a14:hiddenFill xmlns:a14="http://schemas.microsoft.com/office/drawing/2010/main">
                <a:noFill/>
              </a14:hiddenFill>
            </a:ext>
          </a:extLst>
        </p:spPr>
      </p:cxnSp>
      <p:pic>
        <p:nvPicPr>
          <p:cNvPr id="33798" name="Picture 7" descr="D:\Project\PAU12\PRODUCTION\DSG\Ch07\ch07_1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1" y="2070100"/>
            <a:ext cx="871696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600" dirty="0">
                <a:ea typeface="MS PGothic" panose="020B0600070205080204" pitchFamily="34" charset="-128"/>
              </a:rPr>
              <a:t>Risk and return</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844824"/>
            <a:ext cx="10801350" cy="3960440"/>
          </a:xfrm>
        </p:spPr>
        <p:txBody>
          <a:bodyPr>
            <a:noAutofit/>
          </a:bodyPr>
          <a:lstStyle/>
          <a:p>
            <a:pPr marL="342900" indent="-342900">
              <a:buFont typeface="Wingdings" panose="05000000000000000000" pitchFamily="2" charset="2"/>
              <a:buChar char="§"/>
              <a:defRPr/>
            </a:pPr>
            <a:r>
              <a:rPr lang="en-US" altLang="en-US" sz="2100" dirty="0"/>
              <a:t>Why do people invest? To make return.</a:t>
            </a:r>
            <a:endParaRPr lang="en-US" altLang="en-US" sz="2100" dirty="0"/>
          </a:p>
          <a:p>
            <a:pPr marL="342900" indent="-342900">
              <a:buFont typeface="Wingdings" panose="05000000000000000000" pitchFamily="2" charset="2"/>
              <a:buChar char="§"/>
              <a:defRPr/>
            </a:pPr>
            <a:r>
              <a:rPr lang="en-US" altLang="en-US" sz="2100" dirty="0"/>
              <a:t>The return investors require for a particular investment depends on the risk associated with the investment</a:t>
            </a:r>
            <a:endParaRPr lang="en-US" altLang="en-US" sz="2100" dirty="0"/>
          </a:p>
          <a:p>
            <a:pPr marL="342900" indent="-342900">
              <a:buFont typeface="Wingdings" panose="05000000000000000000" pitchFamily="2" charset="2"/>
              <a:buChar char="§"/>
              <a:defRPr/>
            </a:pPr>
            <a:r>
              <a:rPr lang="en-US" altLang="en-US" sz="2100" dirty="0"/>
              <a:t>Higher risk means there is less certainty about the return the investor might get.</a:t>
            </a:r>
            <a:endParaRPr lang="en-US" altLang="en-US" sz="2100" dirty="0"/>
          </a:p>
          <a:p>
            <a:pPr marL="342900" indent="-342900">
              <a:buFont typeface="Wingdings" panose="05000000000000000000" pitchFamily="2" charset="2"/>
              <a:buChar char="§"/>
              <a:defRPr/>
            </a:pPr>
            <a:r>
              <a:rPr lang="en-US" altLang="en-US" sz="2100" dirty="0"/>
              <a:t>Investors do not like this uncertainty and therefore want to be compensated for bearing risk</a:t>
            </a:r>
            <a:endParaRPr lang="en-US" altLang="en-US" sz="2100" dirty="0"/>
          </a:p>
          <a:p>
            <a:pPr marL="342900" indent="-342900">
              <a:buFont typeface="Wingdings" panose="05000000000000000000" pitchFamily="2" charset="2"/>
              <a:buChar char="§"/>
              <a:defRPr/>
            </a:pPr>
            <a:r>
              <a:rPr lang="en-US" altLang="en-US" sz="2100" dirty="0"/>
              <a:t>The greater the risk, the larger the return investors require as compensation for bearing that risk </a:t>
            </a:r>
            <a:endParaRPr lang="en-US" altLang="en-US" sz="2100" dirty="0"/>
          </a:p>
          <a:p>
            <a:pPr marL="342900" indent="-342900">
              <a:buFont typeface="Wingdings" panose="05000000000000000000" pitchFamily="2" charset="2"/>
              <a:buChar char="§"/>
              <a:defRPr/>
            </a:pPr>
            <a:r>
              <a:rPr lang="en-US" altLang="en-US" sz="2100" dirty="0"/>
              <a:t>Today we will look at a number of ways of measuring return and risk, depending on the context</a:t>
            </a:r>
            <a:endParaRPr lang="en-US" altLang="en-US" sz="2100" dirty="0"/>
          </a:p>
          <a:p>
            <a:pPr marL="93980">
              <a:buFont typeface="Arial" panose="020B0604020202020204" pitchFamily="34" charset="0"/>
              <a:buChar char="•"/>
              <a:defRPr/>
            </a:pPr>
            <a:endParaRPr lang="en-AU" sz="2000" dirty="0"/>
          </a:p>
        </p:txBody>
      </p:sp>
      <p:sp>
        <p:nvSpPr>
          <p:cNvPr id="3" name="Slide Number Placeholder 2"/>
          <p:cNvSpPr>
            <a:spLocks noGrp="1"/>
          </p:cNvSpPr>
          <p:nvPr>
            <p:ph type="sldNum" sz="quarter" idx="4294967295"/>
          </p:nvPr>
        </p:nvSpPr>
        <p:spPr>
          <a:xfrm>
            <a:off x="10488488" y="6309320"/>
            <a:ext cx="1422400" cy="329184"/>
          </a:xfrm>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a:ea typeface="ヒラギノ角ゴ Pro W3" pitchFamily="-65" charset="-128"/>
              </a:rPr>
              <a:t>Step 4: Analyse</a:t>
            </a:r>
            <a:endParaRPr lang="en-US" altLang="en-US">
              <a:ea typeface="ヒラギノ角ゴ Pro W3" pitchFamily="-65" charset="-128"/>
            </a:endParaRPr>
          </a:p>
        </p:txBody>
      </p:sp>
      <p:sp>
        <p:nvSpPr>
          <p:cNvPr id="34819" name="Content Placeholder 2"/>
          <p:cNvSpPr>
            <a:spLocks noGrp="1"/>
          </p:cNvSpPr>
          <p:nvPr>
            <p:ph idx="1"/>
          </p:nvPr>
        </p:nvSpPr>
        <p:spPr/>
        <p:txBody>
          <a:bodyPr/>
          <a:lstStyle/>
          <a:p>
            <a:pPr marL="0" indent="0">
              <a:buNone/>
            </a:pPr>
            <a:r>
              <a:rPr lang="en-US" altLang="en-US">
                <a:ea typeface="ヒラギノ角ゴ Pro W3" pitchFamily="-65" charset="-128"/>
              </a:rPr>
              <a:t>The expected return for this investment is 15%. </a:t>
            </a:r>
            <a:endParaRPr lang="en-US" altLang="en-US">
              <a:ea typeface="ヒラギノ角ゴ Pro W3" pitchFamily="-65" charset="-128"/>
            </a:endParaRPr>
          </a:p>
          <a:p>
            <a:pPr marL="0" indent="0">
              <a:buNone/>
            </a:pPr>
            <a:endParaRPr lang="en-US" altLang="en-US">
              <a:ea typeface="ヒラギノ角ゴ Pro W3" pitchFamily="-65" charset="-128"/>
            </a:endParaRPr>
          </a:p>
          <a:p>
            <a:pPr marL="0" indent="0">
              <a:buNone/>
            </a:pPr>
            <a:r>
              <a:rPr lang="en-US" altLang="en-US">
                <a:ea typeface="ヒラギノ角ゴ Pro W3" pitchFamily="-65" charset="-128"/>
              </a:rPr>
              <a:t>However, it is a risky investment as the returns can range from a low of -20% to a high of 50%. Standard deviation, a measure of the average dispersion of the investment returns,  captures this risk and is equal to 18.3%. </a:t>
            </a:r>
            <a:endParaRPr lang="en-US" altLang="en-US">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95400" y="836712"/>
            <a:ext cx="10873208" cy="1036704"/>
          </a:xfrm>
        </p:spPr>
        <p:txBody>
          <a:bodyPr/>
          <a:lstStyle/>
          <a:p>
            <a:pPr eaLnBrk="1" hangingPunct="1"/>
            <a:r>
              <a:rPr lang="en-US" altLang="en-US" sz="3600" dirty="0"/>
              <a:t>Investor Preferences</a:t>
            </a:r>
            <a:endParaRPr lang="en-US" altLang="en-US" sz="3600" dirty="0"/>
          </a:p>
        </p:txBody>
      </p:sp>
      <p:sp>
        <p:nvSpPr>
          <p:cNvPr id="171011" name="Rectangle 3"/>
          <p:cNvSpPr>
            <a:spLocks noGrp="1" noChangeArrowheads="1"/>
          </p:cNvSpPr>
          <p:nvPr>
            <p:ph idx="1"/>
          </p:nvPr>
        </p:nvSpPr>
        <p:spPr>
          <a:xfrm>
            <a:off x="695400" y="1988840"/>
            <a:ext cx="10801200" cy="3672407"/>
          </a:xfrm>
        </p:spPr>
        <p:txBody>
          <a:bodyPr>
            <a:normAutofit/>
          </a:bodyPr>
          <a:lstStyle/>
          <a:p>
            <a:pPr marL="342900" indent="-342900" eaLnBrk="1" hangingPunct="1">
              <a:lnSpc>
                <a:spcPct val="90000"/>
              </a:lnSpc>
              <a:buSzPct val="90000"/>
              <a:buFont typeface="Wingdings" panose="05000000000000000000" pitchFamily="2" charset="2"/>
              <a:buChar char="§"/>
              <a:defRPr/>
            </a:pPr>
            <a:r>
              <a:rPr lang="en-US" altLang="en-US" sz="2400" dirty="0"/>
              <a:t>All other things being equal, investors</a:t>
            </a:r>
            <a:endParaRPr lang="en-US" altLang="en-US" sz="2400" dirty="0"/>
          </a:p>
          <a:p>
            <a:pPr marL="716280" lvl="1" indent="-354330" eaLnBrk="1" hangingPunct="1">
              <a:lnSpc>
                <a:spcPct val="90000"/>
              </a:lnSpc>
              <a:defRPr/>
            </a:pPr>
            <a:r>
              <a:rPr lang="en-US" altLang="en-US" sz="2400" dirty="0"/>
              <a:t>Like investments that increase the expected return of their investments</a:t>
            </a:r>
            <a:endParaRPr lang="en-US" altLang="en-US" sz="2400" dirty="0"/>
          </a:p>
          <a:p>
            <a:pPr marL="716280" lvl="1" indent="-354330" eaLnBrk="1" hangingPunct="1">
              <a:lnSpc>
                <a:spcPct val="90000"/>
              </a:lnSpc>
              <a:defRPr/>
            </a:pPr>
            <a:r>
              <a:rPr lang="en-US" altLang="en-US" sz="2400" dirty="0"/>
              <a:t>Dislike investments that increase the risk of their investments</a:t>
            </a:r>
            <a:endParaRPr lang="en-US" altLang="en-US" sz="2400" dirty="0"/>
          </a:p>
          <a:p>
            <a:pPr lvl="1" eaLnBrk="1" hangingPunct="1">
              <a:lnSpc>
                <a:spcPct val="90000"/>
              </a:lnSpc>
              <a:buFont typeface="Wingdings" panose="05000000000000000000" pitchFamily="2" charset="2"/>
              <a:buChar char="Ø"/>
              <a:defRPr/>
            </a:pPr>
            <a:endParaRPr lang="en-US" altLang="en-US" sz="2400" dirty="0"/>
          </a:p>
          <a:p>
            <a:pPr marL="342900" indent="-342900" eaLnBrk="1" hangingPunct="1">
              <a:lnSpc>
                <a:spcPct val="90000"/>
              </a:lnSpc>
              <a:buFont typeface="Wingdings" panose="05000000000000000000" pitchFamily="2" charset="2"/>
              <a:buChar char="§"/>
              <a:defRPr/>
            </a:pPr>
            <a:r>
              <a:rPr lang="en-US" altLang="en-US" sz="2400" dirty="0"/>
              <a:t>One investment </a:t>
            </a:r>
            <a:r>
              <a:rPr lang="en-US" altLang="en-US" sz="2400" b="1" dirty="0">
                <a:effectLst>
                  <a:outerShdw blurRad="38100" dist="38100" dir="2700000" algn="tl">
                    <a:srgbClr val="C0C0C0"/>
                  </a:outerShdw>
                </a:effectLst>
              </a:rPr>
              <a:t>dominates</a:t>
            </a:r>
            <a:r>
              <a:rPr lang="en-US" altLang="en-US" sz="2400" dirty="0"/>
              <a:t> another if it gives:</a:t>
            </a:r>
            <a:endParaRPr lang="en-US" altLang="en-US" sz="2400" dirty="0"/>
          </a:p>
          <a:p>
            <a:pPr marL="716280" lvl="1" indent="-354330" eaLnBrk="1" hangingPunct="1">
              <a:lnSpc>
                <a:spcPct val="90000"/>
              </a:lnSpc>
              <a:buFont typeface="Wingdings" panose="05000000000000000000" pitchFamily="2" charset="2"/>
              <a:buChar char="Ø"/>
              <a:defRPr/>
            </a:pPr>
            <a:r>
              <a:rPr lang="en-US" altLang="en-US" sz="2400" dirty="0"/>
              <a:t>Higher return for the same (or lower) risk</a:t>
            </a:r>
            <a:endParaRPr lang="en-US" altLang="en-US" sz="2400" dirty="0"/>
          </a:p>
          <a:p>
            <a:pPr marL="716280" lvl="1" indent="-354330" eaLnBrk="1" hangingPunct="1">
              <a:lnSpc>
                <a:spcPct val="90000"/>
              </a:lnSpc>
              <a:buFont typeface="Wingdings" panose="05000000000000000000" pitchFamily="2" charset="2"/>
              <a:buChar char="Ø"/>
              <a:defRPr/>
            </a:pPr>
            <a:r>
              <a:rPr lang="en-US" altLang="en-US" sz="2400" dirty="0"/>
              <a:t>Lower risk for the same (or higher) return</a:t>
            </a:r>
            <a:endParaRPr lang="en-US" altLang="en-US" sz="2400" dirty="0"/>
          </a:p>
        </p:txBody>
      </p:sp>
      <p:sp>
        <p:nvSpPr>
          <p:cNvPr id="2" name="Slide Number Placeholder 1"/>
          <p:cNvSpPr>
            <a:spLocks noGrp="1"/>
          </p:cNvSpPr>
          <p:nvPr>
            <p:ph type="sldNum" sz="quarter" idx="4294967295"/>
          </p:nvPr>
        </p:nvSpPr>
        <p:spPr>
          <a:xfrm>
            <a:off x="10560496" y="6381328"/>
            <a:ext cx="1422400" cy="329184"/>
          </a:xfrm>
        </p:spPr>
        <p:txBody>
          <a:bodyPr/>
          <a:lstStyle/>
          <a:p>
            <a:fld id="{927472EA-109E-4C54-948C-F6DFF44EED60}" type="slidenum">
              <a:rPr lang="en-AU" smtClean="0"/>
            </a:fld>
            <a:endParaRPr lang="en-A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dissolve">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dissolve">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dissolve">
                                      <p:cBhvr>
                                        <p:cTn id="17" dur="500"/>
                                        <p:tgtEl>
                                          <p:spTgt spid="171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1011">
                                            <p:txEl>
                                              <p:pRg st="4" end="4"/>
                                            </p:txEl>
                                          </p:spTgt>
                                        </p:tgtEl>
                                        <p:attrNameLst>
                                          <p:attrName>style.visibility</p:attrName>
                                        </p:attrNameLst>
                                      </p:cBhvr>
                                      <p:to>
                                        <p:strVal val="visible"/>
                                      </p:to>
                                    </p:set>
                                    <p:animEffect transition="in" filter="dissolve">
                                      <p:cBhvr>
                                        <p:cTn id="22" dur="500"/>
                                        <p:tgtEl>
                                          <p:spTgt spid="1710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1011">
                                            <p:txEl>
                                              <p:pRg st="5" end="5"/>
                                            </p:txEl>
                                          </p:spTgt>
                                        </p:tgtEl>
                                        <p:attrNameLst>
                                          <p:attrName>style.visibility</p:attrName>
                                        </p:attrNameLst>
                                      </p:cBhvr>
                                      <p:to>
                                        <p:strVal val="visible"/>
                                      </p:to>
                                    </p:set>
                                    <p:animEffect transition="in" filter="dissolve">
                                      <p:cBhvr>
                                        <p:cTn id="27" dur="500"/>
                                        <p:tgtEl>
                                          <p:spTgt spid="1710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1011">
                                            <p:txEl>
                                              <p:pRg st="6" end="6"/>
                                            </p:txEl>
                                          </p:spTgt>
                                        </p:tgtEl>
                                        <p:attrNameLst>
                                          <p:attrName>style.visibility</p:attrName>
                                        </p:attrNameLst>
                                      </p:cBhvr>
                                      <p:to>
                                        <p:strVal val="visible"/>
                                      </p:to>
                                    </p:set>
                                    <p:animEffect transition="in" filter="dissolve">
                                      <p:cBhvr>
                                        <p:cTn id="32" dur="500"/>
                                        <p:tgtEl>
                                          <p:spTgt spid="171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ldLvl="2" autoUpdateAnimBg="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23392" y="836712"/>
            <a:ext cx="10945216" cy="648072"/>
          </a:xfrm>
        </p:spPr>
        <p:txBody>
          <a:bodyPr/>
          <a:lstStyle/>
          <a:p>
            <a:pPr eaLnBrk="1" hangingPunct="1"/>
            <a:r>
              <a:rPr lang="en-US" altLang="en-US" sz="3600" dirty="0"/>
              <a:t>Example</a:t>
            </a:r>
            <a:endParaRPr lang="en-US" altLang="en-US" sz="3600" dirty="0"/>
          </a:p>
        </p:txBody>
      </p:sp>
      <p:sp>
        <p:nvSpPr>
          <p:cNvPr id="171011" name="Rectangle 3"/>
          <p:cNvSpPr>
            <a:spLocks noGrp="1" noChangeArrowheads="1"/>
          </p:cNvSpPr>
          <p:nvPr>
            <p:ph idx="1"/>
          </p:nvPr>
        </p:nvSpPr>
        <p:spPr>
          <a:xfrm>
            <a:off x="695400" y="1484784"/>
            <a:ext cx="10873207" cy="4896544"/>
          </a:xfrm>
        </p:spPr>
        <p:txBody>
          <a:bodyPr>
            <a:normAutofit/>
          </a:bodyPr>
          <a:lstStyle/>
          <a:p>
            <a:pPr eaLnBrk="1" hangingPunct="1">
              <a:lnSpc>
                <a:spcPct val="90000"/>
              </a:lnSpc>
              <a:defRPr/>
            </a:pPr>
            <a:endParaRPr lang="en-US" altLang="en-US" sz="2400" dirty="0"/>
          </a:p>
          <a:p>
            <a:pPr eaLnBrk="1" hangingPunct="1">
              <a:lnSpc>
                <a:spcPct val="90000"/>
              </a:lnSpc>
              <a:defRPr/>
            </a:pPr>
            <a:endParaRPr lang="en-US" altLang="en-US" sz="2400" dirty="0"/>
          </a:p>
          <a:p>
            <a:pPr eaLnBrk="1" hangingPunct="1">
              <a:lnSpc>
                <a:spcPct val="90000"/>
              </a:lnSpc>
              <a:defRPr/>
            </a:pPr>
            <a:endParaRPr lang="en-US" altLang="en-US" sz="2400" dirty="0"/>
          </a:p>
          <a:p>
            <a:pPr eaLnBrk="1" hangingPunct="1">
              <a:lnSpc>
                <a:spcPct val="90000"/>
              </a:lnSpc>
              <a:defRPr/>
            </a:pPr>
            <a:endParaRPr lang="en-US" altLang="en-US" sz="2400" dirty="0"/>
          </a:p>
          <a:p>
            <a:pPr marL="342900" indent="-342900" eaLnBrk="1" hangingPunct="1">
              <a:lnSpc>
                <a:spcPct val="90000"/>
              </a:lnSpc>
              <a:buFont typeface="Wingdings" panose="05000000000000000000" pitchFamily="2" charset="2"/>
              <a:buChar char="§"/>
              <a:defRPr/>
            </a:pPr>
            <a:r>
              <a:rPr lang="en-US" altLang="en-US" sz="2400" dirty="0" smtClean="0"/>
              <a:t>Between </a:t>
            </a:r>
            <a:r>
              <a:rPr lang="en-US" altLang="en-US" sz="2400" dirty="0"/>
              <a:t>stock A and B, which would investors prefer? </a:t>
            </a:r>
            <a:endParaRPr lang="en-US" altLang="en-US" sz="2400" dirty="0"/>
          </a:p>
          <a:p>
            <a:pPr algn="ctr">
              <a:lnSpc>
                <a:spcPct val="90000"/>
              </a:lnSpc>
              <a:defRPr/>
            </a:pPr>
            <a:r>
              <a:rPr lang="en-US" altLang="en-US" sz="2000" dirty="0"/>
              <a:t>A – higher return and lower risk</a:t>
            </a:r>
            <a:endParaRPr lang="en-US" altLang="en-US" sz="2000" dirty="0"/>
          </a:p>
          <a:p>
            <a:pPr marL="342900" indent="-342900" eaLnBrk="1" hangingPunct="1">
              <a:lnSpc>
                <a:spcPct val="90000"/>
              </a:lnSpc>
              <a:buFont typeface="Wingdings" panose="05000000000000000000" pitchFamily="2" charset="2"/>
              <a:buChar char="§"/>
              <a:defRPr/>
            </a:pPr>
            <a:r>
              <a:rPr lang="en-US" altLang="en-US" sz="2400" dirty="0" smtClean="0"/>
              <a:t>Which </a:t>
            </a:r>
            <a:r>
              <a:rPr lang="en-US" altLang="en-US" sz="2400" dirty="0"/>
              <a:t>is dominant? </a:t>
            </a:r>
            <a:endParaRPr lang="en-US" altLang="en-US" sz="2400" dirty="0"/>
          </a:p>
          <a:p>
            <a:pPr algn="ctr">
              <a:lnSpc>
                <a:spcPct val="90000"/>
              </a:lnSpc>
              <a:defRPr/>
            </a:pPr>
            <a:r>
              <a:rPr lang="en-US" altLang="en-US" sz="2000" dirty="0"/>
              <a:t>A is dominant – B is dominated by </a:t>
            </a:r>
            <a:r>
              <a:rPr lang="en-US" altLang="en-US" sz="2000" dirty="0" smtClean="0"/>
              <a:t>A</a:t>
            </a:r>
            <a:endParaRPr lang="en-US" altLang="en-US" sz="2000" dirty="0"/>
          </a:p>
          <a:p>
            <a:pPr marL="342900" indent="-342900">
              <a:lnSpc>
                <a:spcPct val="90000"/>
              </a:lnSpc>
              <a:buFont typeface="Wingdings" panose="05000000000000000000" pitchFamily="2" charset="2"/>
              <a:buChar char="§"/>
              <a:defRPr/>
            </a:pPr>
            <a:r>
              <a:rPr lang="en-US" altLang="en-US" sz="2400" dirty="0"/>
              <a:t>Between stock A and C, which would investors prefer</a:t>
            </a:r>
            <a:r>
              <a:rPr lang="en-US" altLang="en-US" sz="2400" dirty="0" smtClean="0"/>
              <a:t>?</a:t>
            </a:r>
            <a:endParaRPr lang="en-US" altLang="en-US" sz="2400" dirty="0" smtClean="0"/>
          </a:p>
          <a:p>
            <a:pPr marL="716280" indent="-354330">
              <a:lnSpc>
                <a:spcPct val="90000"/>
              </a:lnSpc>
              <a:buFont typeface="Arial" panose="020B0604020202020204" pitchFamily="34" charset="0"/>
              <a:buChar char="•"/>
              <a:defRPr/>
            </a:pPr>
            <a:r>
              <a:rPr lang="en-US" altLang="en-US" sz="2000" dirty="0"/>
              <a:t>Cannot say directly - A has higher return AND higher risk</a:t>
            </a:r>
            <a:endParaRPr lang="en-US" altLang="en-US" sz="2000" dirty="0"/>
          </a:p>
          <a:p>
            <a:pPr marL="716280" indent="-354330">
              <a:lnSpc>
                <a:spcPct val="90000"/>
              </a:lnSpc>
              <a:buFont typeface="Arial" panose="020B0604020202020204" pitchFamily="34" charset="0"/>
              <a:buChar char="•"/>
              <a:defRPr/>
            </a:pPr>
            <a:r>
              <a:rPr lang="en-US" altLang="en-US" sz="2000" dirty="0"/>
              <a:t>Which stock the investor prefers depends on the investor’s risk aversion. Less </a:t>
            </a:r>
            <a:r>
              <a:rPr lang="en-US" altLang="en-US" sz="2000" dirty="0" smtClean="0"/>
              <a:t>risk-averse </a:t>
            </a:r>
            <a:r>
              <a:rPr lang="en-US" altLang="en-US" sz="2000" dirty="0"/>
              <a:t>investors will prefer A, more </a:t>
            </a:r>
            <a:r>
              <a:rPr lang="en-US" altLang="en-US" sz="2000" dirty="0" smtClean="0"/>
              <a:t>risk-averse </a:t>
            </a:r>
            <a:r>
              <a:rPr lang="en-US" altLang="en-US" sz="2000" dirty="0"/>
              <a:t>investors will prefer C</a:t>
            </a:r>
            <a:endParaRPr lang="en-US" altLang="en-US" sz="2000" dirty="0"/>
          </a:p>
          <a:p>
            <a:pPr marL="716280" indent="-354330">
              <a:lnSpc>
                <a:spcPct val="90000"/>
              </a:lnSpc>
              <a:buFont typeface="Arial" panose="020B0604020202020204" pitchFamily="34" charset="0"/>
              <a:buChar char="•"/>
              <a:defRPr/>
            </a:pPr>
            <a:endParaRPr lang="en-US" altLang="en-US" sz="2400" dirty="0"/>
          </a:p>
          <a:p>
            <a:pPr>
              <a:lnSpc>
                <a:spcPct val="90000"/>
              </a:lnSpc>
              <a:buFont typeface="Wingdings" panose="05000000000000000000" pitchFamily="2" charset="2"/>
              <a:buChar char="Ø"/>
              <a:defRPr/>
            </a:pPr>
            <a:endParaRPr lang="en-US" altLang="en-US" sz="2400" dirty="0"/>
          </a:p>
          <a:p>
            <a:pPr eaLnBrk="1" hangingPunct="1">
              <a:lnSpc>
                <a:spcPct val="90000"/>
              </a:lnSpc>
              <a:defRPr/>
            </a:pPr>
            <a:endParaRPr lang="en-US" altLang="en-US" sz="2400" dirty="0"/>
          </a:p>
          <a:p>
            <a:pPr eaLnBrk="1" hangingPunct="1">
              <a:lnSpc>
                <a:spcPct val="90000"/>
              </a:lnSpc>
              <a:defRPr/>
            </a:pPr>
            <a:endParaRPr lang="en-US" altLang="en-US" sz="2400" dirty="0"/>
          </a:p>
        </p:txBody>
      </p:sp>
      <p:graphicFrame>
        <p:nvGraphicFramePr>
          <p:cNvPr id="3" name="Table 2"/>
          <p:cNvGraphicFramePr>
            <a:graphicFrameLocks noGrp="1"/>
          </p:cNvGraphicFramePr>
          <p:nvPr/>
        </p:nvGraphicFramePr>
        <p:xfrm>
          <a:off x="4223792" y="1406799"/>
          <a:ext cx="3240360" cy="1303015"/>
        </p:xfrm>
        <a:graphic>
          <a:graphicData uri="http://schemas.openxmlformats.org/drawingml/2006/table">
            <a:tbl>
              <a:tblPr>
                <a:tableStyleId>{5C22544A-7EE6-4342-B048-85BDC9FD1C3A}</a:tableStyleId>
              </a:tblPr>
              <a:tblGrid>
                <a:gridCol w="1080120"/>
                <a:gridCol w="1080120"/>
                <a:gridCol w="1080120"/>
              </a:tblGrid>
              <a:tr h="360040">
                <a:tc>
                  <a:txBody>
                    <a:bodyPr/>
                    <a:lstStyle/>
                    <a:p>
                      <a:pPr algn="ctr" fontAlgn="b"/>
                      <a:r>
                        <a:rPr lang="en-AU" sz="2000" b="1" u="none" strike="noStrike" dirty="0">
                          <a:effectLst/>
                        </a:rPr>
                        <a:t>Stock</a:t>
                      </a:r>
                      <a:endParaRPr lang="en-AU" sz="2000" b="1" i="0" u="none" strike="noStrike" dirty="0">
                        <a:solidFill>
                          <a:srgbClr val="000000"/>
                        </a:solidFill>
                        <a:effectLst/>
                        <a:latin typeface="Calibri" panose="020F0502020204030204"/>
                      </a:endParaRPr>
                    </a:p>
                  </a:txBody>
                  <a:tcPr marL="9525" marR="9525" marT="9525" marB="0" anchor="b"/>
                </a:tc>
                <a:tc>
                  <a:txBody>
                    <a:bodyPr/>
                    <a:lstStyle/>
                    <a:p>
                      <a:pPr algn="ctr" fontAlgn="b"/>
                      <a:r>
                        <a:rPr lang="en-AU" sz="2000" b="1" u="none" strike="noStrike" dirty="0">
                          <a:effectLst/>
                        </a:rPr>
                        <a:t>E(R)</a:t>
                      </a:r>
                      <a:endParaRPr lang="en-AU" sz="2000" b="1" i="0" u="none" strike="noStrike" dirty="0">
                        <a:solidFill>
                          <a:srgbClr val="000000"/>
                        </a:solidFill>
                        <a:effectLst/>
                        <a:latin typeface="Calibri" panose="020F0502020204030204"/>
                      </a:endParaRPr>
                    </a:p>
                  </a:txBody>
                  <a:tcPr marL="9525" marR="9525" marT="9525" marB="0" anchor="b"/>
                </a:tc>
                <a:tc>
                  <a:txBody>
                    <a:bodyPr/>
                    <a:lstStyle/>
                    <a:p>
                      <a:pPr algn="ctr" fontAlgn="b"/>
                      <a:r>
                        <a:rPr lang="en-AU" sz="2000" b="1" u="none" strike="noStrike" dirty="0" err="1">
                          <a:effectLst/>
                        </a:rPr>
                        <a:t>Std</a:t>
                      </a:r>
                      <a:r>
                        <a:rPr lang="en-AU" sz="2000" b="1" u="none" strike="noStrike" dirty="0">
                          <a:effectLst/>
                        </a:rPr>
                        <a:t> dev</a:t>
                      </a:r>
                      <a:endParaRPr lang="en-AU" sz="2000" b="1" i="0" u="none" strike="noStrike" dirty="0">
                        <a:solidFill>
                          <a:srgbClr val="000000"/>
                        </a:solidFill>
                        <a:effectLst/>
                        <a:latin typeface="Calibri" panose="020F0502020204030204"/>
                      </a:endParaRPr>
                    </a:p>
                  </a:txBody>
                  <a:tcPr marL="9525" marR="9525" marT="9525" marB="0" anchor="b"/>
                </a:tc>
              </a:tr>
              <a:tr h="262508">
                <a:tc>
                  <a:txBody>
                    <a:bodyPr/>
                    <a:lstStyle/>
                    <a:p>
                      <a:pPr algn="ctr" fontAlgn="b"/>
                      <a:r>
                        <a:rPr lang="en-AU" sz="2000" u="none" strike="noStrike">
                          <a:effectLst/>
                        </a:rPr>
                        <a:t>A</a:t>
                      </a:r>
                      <a:endParaRPr lang="en-AU" sz="2000" b="0" i="0" u="none" strike="noStrike">
                        <a:solidFill>
                          <a:srgbClr val="000000"/>
                        </a:solidFill>
                        <a:effectLst/>
                        <a:latin typeface="Calibri" panose="020F0502020204030204"/>
                      </a:endParaRPr>
                    </a:p>
                  </a:txBody>
                  <a:tcPr marL="9525" marR="9525" marT="9525" marB="0" anchor="b"/>
                </a:tc>
                <a:tc>
                  <a:txBody>
                    <a:bodyPr/>
                    <a:lstStyle/>
                    <a:p>
                      <a:pPr algn="ctr" fontAlgn="b"/>
                      <a:r>
                        <a:rPr lang="en-AU" sz="2000" u="none" strike="noStrike" dirty="0" smtClean="0">
                          <a:effectLst/>
                        </a:rPr>
                        <a:t>0.10</a:t>
                      </a:r>
                      <a:endParaRPr lang="en-AU" sz="2000" b="0" i="0" u="none" strike="noStrike" dirty="0">
                        <a:solidFill>
                          <a:srgbClr val="000000"/>
                        </a:solidFill>
                        <a:effectLst/>
                        <a:latin typeface="Calibri" panose="020F0502020204030204"/>
                      </a:endParaRPr>
                    </a:p>
                  </a:txBody>
                  <a:tcPr marL="9525" marR="9525" marT="9525" marB="0" anchor="b"/>
                </a:tc>
                <a:tc>
                  <a:txBody>
                    <a:bodyPr/>
                    <a:lstStyle/>
                    <a:p>
                      <a:pPr algn="ctr" fontAlgn="b"/>
                      <a:r>
                        <a:rPr lang="en-AU" sz="2000" u="none" strike="noStrike" dirty="0">
                          <a:effectLst/>
                        </a:rPr>
                        <a:t>0.01</a:t>
                      </a:r>
                      <a:endParaRPr lang="en-AU" sz="2000" b="0" i="0" u="none" strike="noStrike" dirty="0">
                        <a:solidFill>
                          <a:srgbClr val="000000"/>
                        </a:solidFill>
                        <a:effectLst/>
                        <a:latin typeface="Calibri" panose="020F0502020204030204"/>
                      </a:endParaRPr>
                    </a:p>
                  </a:txBody>
                  <a:tcPr marL="9525" marR="9525" marT="9525" marB="0" anchor="b"/>
                </a:tc>
              </a:tr>
              <a:tr h="262508">
                <a:tc>
                  <a:txBody>
                    <a:bodyPr/>
                    <a:lstStyle/>
                    <a:p>
                      <a:pPr algn="ctr" fontAlgn="b"/>
                      <a:r>
                        <a:rPr lang="en-AU" sz="2000" u="none" strike="noStrike">
                          <a:effectLst/>
                        </a:rPr>
                        <a:t>B</a:t>
                      </a:r>
                      <a:endParaRPr lang="en-AU" sz="2000" b="0" i="0" u="none" strike="noStrike">
                        <a:solidFill>
                          <a:srgbClr val="000000"/>
                        </a:solidFill>
                        <a:effectLst/>
                        <a:latin typeface="Calibri" panose="020F0502020204030204"/>
                      </a:endParaRPr>
                    </a:p>
                  </a:txBody>
                  <a:tcPr marL="9525" marR="9525" marT="9525" marB="0" anchor="b"/>
                </a:tc>
                <a:tc>
                  <a:txBody>
                    <a:bodyPr/>
                    <a:lstStyle/>
                    <a:p>
                      <a:pPr algn="ctr" fontAlgn="b"/>
                      <a:r>
                        <a:rPr lang="en-AU" sz="2000" u="none" strike="noStrike" dirty="0">
                          <a:effectLst/>
                        </a:rPr>
                        <a:t>0.08</a:t>
                      </a:r>
                      <a:endParaRPr lang="en-AU" sz="2000" b="0" i="0" u="none" strike="noStrike" dirty="0">
                        <a:solidFill>
                          <a:srgbClr val="000000"/>
                        </a:solidFill>
                        <a:effectLst/>
                        <a:latin typeface="Calibri" panose="020F0502020204030204"/>
                      </a:endParaRPr>
                    </a:p>
                  </a:txBody>
                  <a:tcPr marL="9525" marR="9525" marT="9525" marB="0" anchor="b"/>
                </a:tc>
                <a:tc>
                  <a:txBody>
                    <a:bodyPr/>
                    <a:lstStyle/>
                    <a:p>
                      <a:pPr algn="ctr" fontAlgn="b"/>
                      <a:r>
                        <a:rPr lang="en-AU" sz="2000" u="none" strike="noStrike" dirty="0">
                          <a:effectLst/>
                        </a:rPr>
                        <a:t>0.02</a:t>
                      </a:r>
                      <a:endParaRPr lang="en-AU" sz="2000" b="0" i="0" u="none" strike="noStrike" dirty="0">
                        <a:solidFill>
                          <a:srgbClr val="000000"/>
                        </a:solidFill>
                        <a:effectLst/>
                        <a:latin typeface="Calibri" panose="020F0502020204030204"/>
                      </a:endParaRPr>
                    </a:p>
                  </a:txBody>
                  <a:tcPr marL="9525" marR="9525" marT="9525" marB="0" anchor="b"/>
                </a:tc>
              </a:tr>
              <a:tr h="262508">
                <a:tc>
                  <a:txBody>
                    <a:bodyPr/>
                    <a:lstStyle/>
                    <a:p>
                      <a:pPr algn="ctr" fontAlgn="b"/>
                      <a:r>
                        <a:rPr lang="en-AU" sz="2000" u="none" strike="noStrike" dirty="0">
                          <a:effectLst/>
                        </a:rPr>
                        <a:t>C</a:t>
                      </a:r>
                      <a:endParaRPr lang="en-AU" sz="2000" b="0" i="0" u="none" strike="noStrike" dirty="0">
                        <a:solidFill>
                          <a:srgbClr val="000000"/>
                        </a:solidFill>
                        <a:effectLst/>
                        <a:latin typeface="Calibri" panose="020F0502020204030204"/>
                      </a:endParaRPr>
                    </a:p>
                  </a:txBody>
                  <a:tcPr marL="9525" marR="9525" marT="9525" marB="0" anchor="b"/>
                </a:tc>
                <a:tc>
                  <a:txBody>
                    <a:bodyPr/>
                    <a:lstStyle/>
                    <a:p>
                      <a:pPr algn="ctr" fontAlgn="b"/>
                      <a:r>
                        <a:rPr lang="en-AU" sz="2000" u="none" strike="noStrike" dirty="0">
                          <a:effectLst/>
                        </a:rPr>
                        <a:t>0.09</a:t>
                      </a:r>
                      <a:endParaRPr lang="en-AU" sz="2000" b="0" i="0" u="none" strike="noStrike" dirty="0">
                        <a:solidFill>
                          <a:srgbClr val="000000"/>
                        </a:solidFill>
                        <a:effectLst/>
                        <a:latin typeface="Calibri" panose="020F0502020204030204"/>
                      </a:endParaRPr>
                    </a:p>
                  </a:txBody>
                  <a:tcPr marL="9525" marR="9525" marT="9525" marB="0" anchor="b"/>
                </a:tc>
                <a:tc>
                  <a:txBody>
                    <a:bodyPr/>
                    <a:lstStyle/>
                    <a:p>
                      <a:pPr algn="ctr" fontAlgn="b"/>
                      <a:r>
                        <a:rPr lang="en-AU" sz="2000" u="none" strike="noStrike" dirty="0">
                          <a:effectLst/>
                        </a:rPr>
                        <a:t>0.009</a:t>
                      </a:r>
                      <a:endParaRPr lang="en-AU" sz="2000" b="0" i="0" u="none" strike="noStrike" dirty="0">
                        <a:solidFill>
                          <a:srgbClr val="000000"/>
                        </a:solidFill>
                        <a:effectLst/>
                        <a:latin typeface="Calibri" panose="020F0502020204030204"/>
                      </a:endParaRPr>
                    </a:p>
                  </a:txBody>
                  <a:tcPr marL="9525" marR="9525" marT="9525" marB="0" anchor="b"/>
                </a:tc>
              </a:tr>
            </a:tbl>
          </a:graphicData>
        </a:graphic>
      </p:graphicFrame>
      <p:sp>
        <p:nvSpPr>
          <p:cNvPr id="2" name="Slide Number Placeholder 1"/>
          <p:cNvSpPr>
            <a:spLocks noGrp="1"/>
          </p:cNvSpPr>
          <p:nvPr>
            <p:ph type="sldNum" sz="quarter" idx="4294967295"/>
          </p:nvPr>
        </p:nvSpPr>
        <p:spPr>
          <a:xfrm>
            <a:off x="10560496" y="6381328"/>
            <a:ext cx="1422400" cy="329184"/>
          </a:xfrm>
        </p:spPr>
        <p:txBody>
          <a:bodyPr/>
          <a:lstStyle/>
          <a:p>
            <a:fld id="{927472EA-109E-4C54-948C-F6DFF44EED60}" type="slidenum">
              <a:rPr lang="en-AU" smtClean="0"/>
            </a:fld>
            <a:endParaRPr lang="en-A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71011">
                                            <p:txEl>
                                              <p:pRg st="4" end="4"/>
                                            </p:txEl>
                                          </p:spTgt>
                                        </p:tgtEl>
                                        <p:attrNameLst>
                                          <p:attrName>style.visibility</p:attrName>
                                        </p:attrNameLst>
                                      </p:cBhvr>
                                      <p:to>
                                        <p:strVal val="visible"/>
                                      </p:to>
                                    </p:set>
                                    <p:animEffect transition="in" filter="dissolve">
                                      <p:cBhvr>
                                        <p:cTn id="11" dur="500"/>
                                        <p:tgtEl>
                                          <p:spTgt spid="171011">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71011">
                                            <p:txEl>
                                              <p:pRg st="5" end="5"/>
                                            </p:txEl>
                                          </p:spTgt>
                                        </p:tgtEl>
                                        <p:attrNameLst>
                                          <p:attrName>style.visibility</p:attrName>
                                        </p:attrNameLst>
                                      </p:cBhvr>
                                      <p:to>
                                        <p:strVal val="visible"/>
                                      </p:to>
                                    </p:set>
                                    <p:animEffect transition="in" filter="dissolve">
                                      <p:cBhvr>
                                        <p:cTn id="16" dur="500"/>
                                        <p:tgtEl>
                                          <p:spTgt spid="171011">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1011">
                                            <p:txEl>
                                              <p:pRg st="6" end="6"/>
                                            </p:txEl>
                                          </p:spTgt>
                                        </p:tgtEl>
                                        <p:attrNameLst>
                                          <p:attrName>style.visibility</p:attrName>
                                        </p:attrNameLst>
                                      </p:cBhvr>
                                      <p:to>
                                        <p:strVal val="visible"/>
                                      </p:to>
                                    </p:set>
                                    <p:animEffect transition="in" filter="dissolve">
                                      <p:cBhvr>
                                        <p:cTn id="21" dur="500"/>
                                        <p:tgtEl>
                                          <p:spTgt spid="171011">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1011">
                                            <p:txEl>
                                              <p:pRg st="7" end="7"/>
                                            </p:txEl>
                                          </p:spTgt>
                                        </p:tgtEl>
                                        <p:attrNameLst>
                                          <p:attrName>style.visibility</p:attrName>
                                        </p:attrNameLst>
                                      </p:cBhvr>
                                      <p:to>
                                        <p:strVal val="visible"/>
                                      </p:to>
                                    </p:set>
                                    <p:animEffect transition="in" filter="dissolve">
                                      <p:cBhvr>
                                        <p:cTn id="26" dur="500"/>
                                        <p:tgtEl>
                                          <p:spTgt spid="171011">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1011">
                                            <p:txEl>
                                              <p:pRg st="8" end="8"/>
                                            </p:txEl>
                                          </p:spTgt>
                                        </p:tgtEl>
                                        <p:attrNameLst>
                                          <p:attrName>style.visibility</p:attrName>
                                        </p:attrNameLst>
                                      </p:cBhvr>
                                      <p:to>
                                        <p:strVal val="visible"/>
                                      </p:to>
                                    </p:set>
                                    <p:animEffect transition="in" filter="dissolve">
                                      <p:cBhvr>
                                        <p:cTn id="31" dur="500"/>
                                        <p:tgtEl>
                                          <p:spTgt spid="171011">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1011">
                                            <p:txEl>
                                              <p:pRg st="9" end="9"/>
                                            </p:txEl>
                                          </p:spTgt>
                                        </p:tgtEl>
                                        <p:attrNameLst>
                                          <p:attrName>style.visibility</p:attrName>
                                        </p:attrNameLst>
                                      </p:cBhvr>
                                      <p:to>
                                        <p:strVal val="visible"/>
                                      </p:to>
                                    </p:set>
                                    <p:animEffect transition="in" filter="dissolve">
                                      <p:cBhvr>
                                        <p:cTn id="36" dur="500"/>
                                        <p:tgtEl>
                                          <p:spTgt spid="171011">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1011">
                                            <p:txEl>
                                              <p:pRg st="10" end="10"/>
                                            </p:txEl>
                                          </p:spTgt>
                                        </p:tgtEl>
                                        <p:attrNameLst>
                                          <p:attrName>style.visibility</p:attrName>
                                        </p:attrNameLst>
                                      </p:cBhvr>
                                      <p:to>
                                        <p:strVal val="visible"/>
                                      </p:to>
                                    </p:set>
                                    <p:animEffect transition="in" filter="dissolve">
                                      <p:cBhvr>
                                        <p:cTn id="41" dur="500"/>
                                        <p:tgtEl>
                                          <p:spTgt spid="1710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ldLvl="2" autoUpdateAnimBg="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4"/>
          <p:cNvSpPr>
            <a:spLocks noGrp="1"/>
          </p:cNvSpPr>
          <p:nvPr>
            <p:ph type="title"/>
          </p:nvPr>
        </p:nvSpPr>
        <p:spPr>
          <a:xfrm>
            <a:off x="695327" y="1700808"/>
            <a:ext cx="10801351" cy="469056"/>
          </a:xfrm>
        </p:spPr>
        <p:txBody>
          <a:bodyPr>
            <a:normAutofit fontScale="90000"/>
          </a:bodyPr>
          <a:lstStyle/>
          <a:p>
            <a:pPr eaLnBrk="1" hangingPunct="1">
              <a:defRPr/>
            </a:pPr>
            <a:r>
              <a:rPr lang="en-US" sz="4000" dirty="0"/>
              <a:t>Part </a:t>
            </a:r>
            <a:r>
              <a:rPr lang="en-US" sz="4000" dirty="0" smtClean="0"/>
              <a:t>2: </a:t>
            </a:r>
            <a:r>
              <a:rPr lang="en-US" sz="4000" dirty="0"/>
              <a:t>Portfolio Returns and Portfolio Risk</a:t>
            </a:r>
            <a:endParaRPr lang="en-US" sz="4000" dirty="0"/>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19102" y="2805165"/>
            <a:ext cx="695379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75" name="Rectangle 22"/>
          <p:cNvSpPr>
            <a:spLocks noGrp="1" noChangeArrowheads="1"/>
          </p:cNvSpPr>
          <p:nvPr>
            <p:ph type="title"/>
          </p:nvPr>
        </p:nvSpPr>
        <p:spPr>
          <a:xfrm>
            <a:off x="623392" y="1052736"/>
            <a:ext cx="10945216" cy="838200"/>
          </a:xfrm>
        </p:spPr>
        <p:txBody>
          <a:bodyPr>
            <a:normAutofit/>
          </a:bodyPr>
          <a:lstStyle/>
          <a:p>
            <a:pPr eaLnBrk="1" hangingPunct="1"/>
            <a:r>
              <a:rPr lang="en-US" altLang="en-US" sz="3600" dirty="0"/>
              <a:t>Risk </a:t>
            </a:r>
            <a:r>
              <a:rPr lang="en-US" altLang="en-US" sz="3600" dirty="0" smtClean="0"/>
              <a:t>and </a:t>
            </a:r>
            <a:r>
              <a:rPr lang="en-US" altLang="en-US" sz="3600" dirty="0"/>
              <a:t>return of portfolios</a:t>
            </a:r>
            <a:endParaRPr lang="en-US" altLang="en-US" sz="3600" dirty="0"/>
          </a:p>
        </p:txBody>
      </p:sp>
      <p:sp>
        <p:nvSpPr>
          <p:cNvPr id="23576" name="Rectangle 23"/>
          <p:cNvSpPr>
            <a:spLocks noGrp="1" noChangeArrowheads="1"/>
          </p:cNvSpPr>
          <p:nvPr>
            <p:ph idx="1"/>
          </p:nvPr>
        </p:nvSpPr>
        <p:spPr>
          <a:xfrm>
            <a:off x="695400" y="1988840"/>
            <a:ext cx="10801200" cy="3469332"/>
          </a:xfrm>
        </p:spPr>
        <p:txBody>
          <a:bodyPr>
            <a:normAutofit/>
          </a:bodyPr>
          <a:lstStyle/>
          <a:p>
            <a:pPr marL="342900" indent="-342900" eaLnBrk="1" hangingPunct="1">
              <a:buFont typeface="Wingdings" panose="05000000000000000000" pitchFamily="2" charset="2"/>
              <a:buChar char="§"/>
            </a:pPr>
            <a:r>
              <a:rPr lang="en-US" altLang="en-US" sz="2400" dirty="0"/>
              <a:t>Investors usually invest in a number of assets (a portfolio) </a:t>
            </a:r>
            <a:endParaRPr lang="en-US" altLang="en-US" sz="2400" dirty="0"/>
          </a:p>
          <a:p>
            <a:pPr marL="342900" indent="-342900" eaLnBrk="1" hangingPunct="1">
              <a:buFont typeface="Wingdings" panose="05000000000000000000" pitchFamily="2" charset="2"/>
              <a:buChar char="§"/>
            </a:pPr>
            <a:r>
              <a:rPr lang="en-US" altLang="en-US" sz="2400" dirty="0"/>
              <a:t>Investors will be concerned about the return and risk of their overall portfolio</a:t>
            </a:r>
            <a:endParaRPr lang="en-US" altLang="en-US" sz="2400" dirty="0"/>
          </a:p>
          <a:p>
            <a:pPr marL="342900" indent="-342900" eaLnBrk="1" hangingPunct="1">
              <a:buFont typeface="Wingdings" panose="05000000000000000000" pitchFamily="2" charset="2"/>
              <a:buChar char="§"/>
            </a:pPr>
            <a:r>
              <a:rPr lang="en-US" altLang="en-US" sz="2400" dirty="0"/>
              <a:t>These are again calculated as average returns and variances or standard deviations</a:t>
            </a:r>
            <a:endParaRPr lang="en-US" altLang="en-US" sz="2400" dirty="0"/>
          </a:p>
        </p:txBody>
      </p:sp>
      <p:sp>
        <p:nvSpPr>
          <p:cNvPr id="23555"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56"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57" name="Rectangle 4"/>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58" name="Rectangle 5"/>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59" name="Rectangle 6"/>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0" name="Rectangle 7"/>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1" name="Rectangle 8"/>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2" name="Rectangle 9"/>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3" name="Rectangle 10"/>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4" name="Rectangle 11"/>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5" name="Rectangle 1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6" name="Rectangle 1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7" name="Rectangle 14"/>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8" name="Rectangle 15"/>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69" name="Rectangle 16"/>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70" name="Rectangle 17"/>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71" name="Rectangle 18"/>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72" name="Rectangle 19"/>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73" name="Rectangle 20"/>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3574" name="Rectangle 21"/>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 name="Slide Number Placeholder 1"/>
          <p:cNvSpPr>
            <a:spLocks noGrp="1"/>
          </p:cNvSpPr>
          <p:nvPr>
            <p:ph type="sldNum" sz="quarter" idx="4294967295"/>
          </p:nvPr>
        </p:nvSpPr>
        <p:spPr>
          <a:xfrm>
            <a:off x="10560496" y="6459747"/>
            <a:ext cx="1422400" cy="329184"/>
          </a:xfrm>
        </p:spPr>
        <p:txBody>
          <a:bodyPr/>
          <a:lstStyle/>
          <a:p>
            <a:fld id="{927472EA-109E-4C54-948C-F6DFF44EED60}" type="slidenum">
              <a:rPr lang="en-AU" smtClean="0"/>
            </a:fld>
            <a:endParaRPr lang="en-AU" dirty="0"/>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ea typeface="ヒラギノ角ゴ Pro W3" pitchFamily="-65" charset="-128"/>
              </a:rPr>
              <a:t>Calculating the expected return of a portfolio</a:t>
            </a:r>
            <a:endParaRPr lang="en-US" altLang="en-US">
              <a:ea typeface="ヒラギノ角ゴ Pro W3" pitchFamily="-65" charset="-128"/>
            </a:endParaRPr>
          </a:p>
        </p:txBody>
      </p:sp>
      <p:sp>
        <p:nvSpPr>
          <p:cNvPr id="11267" name="Content Placeholder 2"/>
          <p:cNvSpPr>
            <a:spLocks noGrp="1"/>
          </p:cNvSpPr>
          <p:nvPr>
            <p:ph idx="1"/>
          </p:nvPr>
        </p:nvSpPr>
        <p:spPr/>
        <p:txBody>
          <a:bodyPr/>
          <a:lstStyle/>
          <a:p>
            <a:pPr marL="0" indent="0">
              <a:buNone/>
            </a:pPr>
            <a:r>
              <a:rPr lang="en-US" altLang="en-US" dirty="0">
                <a:ea typeface="ヒラギノ角ゴ Pro W3" pitchFamily="-65" charset="-128"/>
              </a:rPr>
              <a:t>To calculate a portfolio</a:t>
            </a:r>
            <a:r>
              <a:rPr lang="en-AU" altLang="en-US" dirty="0">
                <a:ea typeface="ヒラギノ角ゴ Pro W3" pitchFamily="-65" charset="-128"/>
              </a:rPr>
              <a:t>’</a:t>
            </a:r>
            <a:r>
              <a:rPr lang="en-US" altLang="ja-JP" dirty="0">
                <a:ea typeface="ヒラギノ角ゴ Pro W3" pitchFamily="-65" charset="-128"/>
              </a:rPr>
              <a:t>s expected rate of return, we </a:t>
            </a:r>
            <a:r>
              <a:rPr lang="en-US" altLang="ja-JP" i="1" dirty="0">
                <a:ea typeface="ヒラギノ角ゴ Pro W3" pitchFamily="-65" charset="-128"/>
              </a:rPr>
              <a:t>weight</a:t>
            </a:r>
            <a:r>
              <a:rPr lang="en-US" altLang="ja-JP" dirty="0">
                <a:ea typeface="ヒラギノ角ゴ Pro W3" pitchFamily="-65" charset="-128"/>
              </a:rPr>
              <a:t> each individual investment</a:t>
            </a:r>
            <a:r>
              <a:rPr lang="en-AU" altLang="ja-JP" dirty="0">
                <a:ea typeface="ヒラギノ角ゴ Pro W3" pitchFamily="-65" charset="-128"/>
              </a:rPr>
              <a:t>’</a:t>
            </a:r>
            <a:r>
              <a:rPr lang="en-US" altLang="ja-JP" dirty="0">
                <a:ea typeface="ヒラギノ角ゴ Pro W3" pitchFamily="-65" charset="-128"/>
              </a:rPr>
              <a:t>s expected rate of return using the fraction of the portfolio that is invested in each investment.</a:t>
            </a:r>
            <a:endParaRPr lang="en-US" altLang="ja-JP" dirty="0">
              <a:ea typeface="ヒラギノ角ゴ Pro W3" pitchFamily="-65" charset="-128"/>
            </a:endParaRPr>
          </a:p>
          <a:p>
            <a:pPr marL="0" indent="0"/>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eaLnBrk="1" hangingPunct="1"/>
            <a:r>
              <a:rPr lang="en-US" altLang="en-US" dirty="0">
                <a:ea typeface="ヒラギノ角ゴ Pro W3" pitchFamily="-65" charset="-128"/>
              </a:rPr>
              <a:t>Calculating the expected return of a portfolio (cont.)</a:t>
            </a:r>
            <a:endParaRPr lang="en-US" altLang="en-US" dirty="0">
              <a:ea typeface="ヒラギノ角ゴ Pro W3" pitchFamily="-65" charset="-128"/>
            </a:endParaRPr>
          </a:p>
        </p:txBody>
      </p:sp>
      <p:sp>
        <p:nvSpPr>
          <p:cNvPr id="12291" name="Content Placeholder 2"/>
          <p:cNvSpPr>
            <a:spLocks noGrp="1"/>
          </p:cNvSpPr>
          <p:nvPr>
            <p:ph idx="1"/>
          </p:nvPr>
        </p:nvSpPr>
        <p:spPr/>
        <p:txBody>
          <a:bodyPr/>
          <a:lstStyle/>
          <a:p>
            <a:pPr marL="0" indent="0">
              <a:buNone/>
            </a:pPr>
            <a:endParaRPr lang="en-US" altLang="en-US" b="1" dirty="0">
              <a:solidFill>
                <a:srgbClr val="FF0000"/>
              </a:solidFill>
              <a:ea typeface="ヒラギノ角ゴ Pro W3" pitchFamily="-65" charset="-128"/>
            </a:endParaRPr>
          </a:p>
          <a:p>
            <a:pPr marL="0" indent="0"/>
            <a:endParaRPr lang="en-US" altLang="en-US" b="1" dirty="0">
              <a:solidFill>
                <a:srgbClr val="FF0000"/>
              </a:solidFill>
              <a:ea typeface="ヒラギノ角ゴ Pro W3" pitchFamily="-65" charset="-128"/>
            </a:endParaRPr>
          </a:p>
          <a:p>
            <a:pPr marL="0" indent="0"/>
            <a:endParaRPr lang="en-US" altLang="en-US" b="1" dirty="0">
              <a:solidFill>
                <a:schemeClr val="tx2"/>
              </a:solidFill>
              <a:ea typeface="ヒラギノ角ゴ Pro W3" pitchFamily="-65" charset="-128"/>
            </a:endParaRPr>
          </a:p>
          <a:p>
            <a:pPr marL="0" indent="0">
              <a:buNone/>
            </a:pPr>
            <a:r>
              <a:rPr lang="en-US" altLang="en-US" b="1" dirty="0">
                <a:solidFill>
                  <a:schemeClr val="tx2"/>
                </a:solidFill>
                <a:ea typeface="ヒラギノ角ゴ Pro W3" pitchFamily="-65" charset="-128"/>
              </a:rPr>
              <a:t>E(</a:t>
            </a:r>
            <a:r>
              <a:rPr lang="en-US" altLang="en-US" b="1" dirty="0" err="1">
                <a:solidFill>
                  <a:schemeClr val="tx2"/>
                </a:solidFill>
                <a:ea typeface="ヒラギノ角ゴ Pro W3" pitchFamily="-65" charset="-128"/>
              </a:rPr>
              <a:t>r</a:t>
            </a:r>
            <a:r>
              <a:rPr lang="en-US" altLang="en-US" b="1" baseline="-25000" dirty="0" err="1">
                <a:solidFill>
                  <a:schemeClr val="tx2"/>
                </a:solidFill>
                <a:ea typeface="ヒラギノ角ゴ Pro W3" pitchFamily="-65" charset="-128"/>
              </a:rPr>
              <a:t>portfolio</a:t>
            </a:r>
            <a:r>
              <a:rPr lang="en-US" altLang="en-US" b="1" dirty="0">
                <a:solidFill>
                  <a:schemeClr val="tx2"/>
                </a:solidFill>
                <a:ea typeface="ヒラギノ角ゴ Pro W3" pitchFamily="-65" charset="-128"/>
              </a:rPr>
              <a:t>)</a:t>
            </a:r>
            <a:r>
              <a:rPr lang="en-US" altLang="en-US" dirty="0">
                <a:solidFill>
                  <a:schemeClr val="tx2"/>
                </a:solidFill>
                <a:ea typeface="ヒラギノ角ゴ Pro W3" pitchFamily="-65" charset="-128"/>
              </a:rPr>
              <a:t> = the expected rate of return on a portfolio of </a:t>
            </a:r>
            <a:r>
              <a:rPr lang="en-US" altLang="en-US" i="1" dirty="0">
                <a:solidFill>
                  <a:schemeClr val="tx2"/>
                </a:solidFill>
                <a:ea typeface="ヒラギノ角ゴ Pro W3" pitchFamily="-65" charset="-128"/>
              </a:rPr>
              <a:t>n</a:t>
            </a:r>
            <a:r>
              <a:rPr lang="en-US" altLang="en-US" dirty="0">
                <a:solidFill>
                  <a:schemeClr val="tx2"/>
                </a:solidFill>
                <a:ea typeface="ヒラギノ角ゴ Pro W3" pitchFamily="-65" charset="-128"/>
              </a:rPr>
              <a:t> assets</a:t>
            </a:r>
            <a:endParaRPr lang="en-US" altLang="en-US" dirty="0">
              <a:solidFill>
                <a:schemeClr val="tx2"/>
              </a:solidFill>
              <a:ea typeface="ヒラギノ角ゴ Pro W3" pitchFamily="-65" charset="-128"/>
            </a:endParaRPr>
          </a:p>
          <a:p>
            <a:pPr marL="0" indent="0">
              <a:buNone/>
            </a:pPr>
            <a:r>
              <a:rPr lang="en-US" altLang="en-US" b="1" dirty="0">
                <a:solidFill>
                  <a:schemeClr val="tx2"/>
                </a:solidFill>
                <a:ea typeface="ヒラギノ角ゴ Pro W3" pitchFamily="-65" charset="-128"/>
              </a:rPr>
              <a:t>W</a:t>
            </a:r>
            <a:r>
              <a:rPr lang="en-US" altLang="en-US" b="1" baseline="-25000" dirty="0">
                <a:solidFill>
                  <a:schemeClr val="tx2"/>
                </a:solidFill>
                <a:ea typeface="ヒラギノ角ゴ Pro W3" pitchFamily="-65" charset="-128"/>
              </a:rPr>
              <a:t>i</a:t>
            </a:r>
            <a:r>
              <a:rPr lang="en-US" altLang="en-US" baseline="-25000" dirty="0">
                <a:solidFill>
                  <a:schemeClr val="tx2"/>
                </a:solidFill>
                <a:ea typeface="ヒラギノ角ゴ Pro W3" pitchFamily="-65" charset="-128"/>
              </a:rPr>
              <a:t>  </a:t>
            </a:r>
            <a:r>
              <a:rPr lang="en-US" altLang="en-US" dirty="0">
                <a:solidFill>
                  <a:schemeClr val="tx2"/>
                </a:solidFill>
                <a:ea typeface="ヒラギノ角ゴ Pro W3" pitchFamily="-65" charset="-128"/>
              </a:rPr>
              <a:t>= the portfolio weight for asset </a:t>
            </a:r>
            <a:r>
              <a:rPr lang="en-US" altLang="en-US" i="1" dirty="0" err="1">
                <a:solidFill>
                  <a:schemeClr val="tx2"/>
                </a:solidFill>
                <a:ea typeface="ヒラギノ角ゴ Pro W3" pitchFamily="-65" charset="-128"/>
              </a:rPr>
              <a:t>i</a:t>
            </a:r>
            <a:endParaRPr lang="en-US" altLang="en-US" i="1" dirty="0">
              <a:solidFill>
                <a:schemeClr val="tx2"/>
              </a:solidFill>
              <a:ea typeface="ヒラギノ角ゴ Pro W3" pitchFamily="-65" charset="-128"/>
            </a:endParaRPr>
          </a:p>
          <a:p>
            <a:pPr marL="0" indent="0">
              <a:buNone/>
            </a:pPr>
            <a:r>
              <a:rPr lang="en-US" altLang="en-US" b="1" dirty="0">
                <a:solidFill>
                  <a:schemeClr val="tx2"/>
                </a:solidFill>
                <a:ea typeface="ヒラギノ角ゴ Pro W3" pitchFamily="-65" charset="-128"/>
              </a:rPr>
              <a:t>E(</a:t>
            </a:r>
            <a:r>
              <a:rPr lang="en-US" altLang="en-US" b="1" dirty="0" err="1">
                <a:solidFill>
                  <a:schemeClr val="tx2"/>
                </a:solidFill>
                <a:ea typeface="ヒラギノ角ゴ Pro W3" pitchFamily="-65" charset="-128"/>
              </a:rPr>
              <a:t>r</a:t>
            </a:r>
            <a:r>
              <a:rPr lang="en-US" altLang="en-US" b="1" baseline="-25000" dirty="0" err="1">
                <a:solidFill>
                  <a:schemeClr val="tx2"/>
                </a:solidFill>
                <a:ea typeface="ヒラギノ角ゴ Pro W3" pitchFamily="-65" charset="-128"/>
              </a:rPr>
              <a:t>i</a:t>
            </a:r>
            <a:r>
              <a:rPr lang="en-US" altLang="en-US" b="1" baseline="-25000" dirty="0">
                <a:solidFill>
                  <a:schemeClr val="tx2"/>
                </a:solidFill>
                <a:ea typeface="ヒラギノ角ゴ Pro W3" pitchFamily="-65" charset="-128"/>
              </a:rPr>
              <a:t> </a:t>
            </a:r>
            <a:r>
              <a:rPr lang="en-US" altLang="en-US" b="1" dirty="0">
                <a:solidFill>
                  <a:schemeClr val="tx2"/>
                </a:solidFill>
                <a:ea typeface="ヒラギノ角ゴ Pro W3" pitchFamily="-65" charset="-128"/>
              </a:rPr>
              <a:t>) </a:t>
            </a:r>
            <a:r>
              <a:rPr lang="en-US" altLang="en-US" dirty="0">
                <a:solidFill>
                  <a:schemeClr val="tx2"/>
                </a:solidFill>
                <a:ea typeface="ヒラギノ角ゴ Pro W3" pitchFamily="-65" charset="-128"/>
              </a:rPr>
              <a:t>= the expected rate of return earned by asset </a:t>
            </a:r>
            <a:r>
              <a:rPr lang="en-US" altLang="en-US" i="1" dirty="0" err="1">
                <a:solidFill>
                  <a:schemeClr val="tx2"/>
                </a:solidFill>
                <a:ea typeface="ヒラギノ角ゴ Pro W3" pitchFamily="-65" charset="-128"/>
              </a:rPr>
              <a:t>i</a:t>
            </a:r>
            <a:endParaRPr lang="en-US" altLang="en-US" i="1" dirty="0">
              <a:solidFill>
                <a:schemeClr val="tx2"/>
              </a:solidFill>
              <a:ea typeface="ヒラギノ角ゴ Pro W3" pitchFamily="-65" charset="-128"/>
            </a:endParaRPr>
          </a:p>
          <a:p>
            <a:pPr marL="0" indent="0">
              <a:buNone/>
            </a:pPr>
            <a:r>
              <a:rPr lang="en-US" altLang="en-US" b="1" dirty="0">
                <a:solidFill>
                  <a:schemeClr val="tx2"/>
                </a:solidFill>
                <a:ea typeface="ヒラギノ角ゴ Pro W3" pitchFamily="-65" charset="-128"/>
              </a:rPr>
              <a:t>W</a:t>
            </a:r>
            <a:r>
              <a:rPr lang="en-US" altLang="en-US" b="1" baseline="-25000" dirty="0">
                <a:solidFill>
                  <a:schemeClr val="tx2"/>
                </a:solidFill>
                <a:ea typeface="ヒラギノ角ゴ Pro W3" pitchFamily="-65" charset="-128"/>
              </a:rPr>
              <a:t>1 </a:t>
            </a:r>
            <a:r>
              <a:rPr lang="en-US" altLang="en-US" b="1" dirty="0">
                <a:solidFill>
                  <a:schemeClr val="tx2"/>
                </a:solidFill>
                <a:ea typeface="ヒラギノ角ゴ Pro W3" pitchFamily="-65" charset="-128"/>
              </a:rPr>
              <a:t>× E(r</a:t>
            </a:r>
            <a:r>
              <a:rPr lang="en-US" altLang="en-US" b="1" baseline="-25000" dirty="0">
                <a:solidFill>
                  <a:schemeClr val="tx2"/>
                </a:solidFill>
                <a:ea typeface="ヒラギノ角ゴ Pro W3" pitchFamily="-65" charset="-128"/>
              </a:rPr>
              <a:t>1</a:t>
            </a:r>
            <a:r>
              <a:rPr lang="en-US" altLang="en-US" b="1" dirty="0">
                <a:solidFill>
                  <a:schemeClr val="tx2"/>
                </a:solidFill>
                <a:ea typeface="ヒラギノ角ゴ Pro W3" pitchFamily="-65" charset="-128"/>
              </a:rPr>
              <a:t>) </a:t>
            </a:r>
            <a:r>
              <a:rPr lang="en-US" altLang="en-US" dirty="0">
                <a:solidFill>
                  <a:schemeClr val="tx2"/>
                </a:solidFill>
                <a:ea typeface="ヒラギノ角ゴ Pro W3" pitchFamily="-65" charset="-128"/>
              </a:rPr>
              <a:t>= the contribution of asset 1 to the portfolio expected return</a:t>
            </a:r>
            <a:endParaRPr lang="en-US" altLang="en-US" dirty="0">
              <a:solidFill>
                <a:schemeClr val="tx2"/>
              </a:solidFill>
              <a:ea typeface="ヒラギノ角ゴ Pro W3" pitchFamily="-65" charset="-128"/>
            </a:endParaRPr>
          </a:p>
        </p:txBody>
      </p:sp>
      <p:pic>
        <p:nvPicPr>
          <p:cNvPr id="12292" name="Picture 5" descr="D:\Project\PAU12\PRODUCTION\DSG\Ch08\ch08_0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1918916"/>
            <a:ext cx="84343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4"/>
          <p:cNvSpPr>
            <a:spLocks noGrp="1"/>
          </p:cNvSpPr>
          <p:nvPr>
            <p:ph type="title"/>
          </p:nvPr>
        </p:nvSpPr>
        <p:spPr/>
        <p:txBody>
          <a:bodyPr>
            <a:normAutofit fontScale="90000"/>
          </a:bodyPr>
          <a:lstStyle/>
          <a:p>
            <a:pPr>
              <a:defRPr/>
            </a:pPr>
            <a:r>
              <a:rPr lang="en-US" dirty="0"/>
              <a:t>CHECK YOURSELF</a:t>
            </a:r>
            <a:endParaRPr lang="en-US" dirty="0"/>
          </a:p>
        </p:txBody>
      </p:sp>
      <p:sp>
        <p:nvSpPr>
          <p:cNvPr id="13315" name="Subtitle 5"/>
          <p:cNvSpPr>
            <a:spLocks noGrp="1"/>
          </p:cNvSpPr>
          <p:nvPr>
            <p:ph idx="1"/>
          </p:nvPr>
        </p:nvSpPr>
        <p:spPr/>
        <p:txBody>
          <a:bodyPr/>
          <a:lstStyle/>
          <a:p>
            <a:pPr marL="0" indent="0">
              <a:buNone/>
            </a:pPr>
            <a:r>
              <a:rPr lang="en-US" altLang="en-US" b="1" dirty="0">
                <a:ea typeface="ヒラギノ角ゴ Pro W3" pitchFamily="-65" charset="-128"/>
              </a:rPr>
              <a:t>Calculating a portfolio</a:t>
            </a:r>
            <a:r>
              <a:rPr lang="en-AU" altLang="en-US" b="1" dirty="0">
                <a:ea typeface="ヒラギノ角ゴ Pro W3" pitchFamily="-65" charset="-128"/>
              </a:rPr>
              <a:t>’</a:t>
            </a:r>
            <a:r>
              <a:rPr lang="en-US" altLang="ja-JP" b="1" dirty="0">
                <a:ea typeface="ヒラギノ角ゴ Pro W3" pitchFamily="-65" charset="-128"/>
              </a:rPr>
              <a:t>s expected rate of return</a:t>
            </a:r>
            <a:endParaRPr lang="en-US" altLang="ja-JP" b="1" dirty="0">
              <a:ea typeface="ヒラギノ角ゴ Pro W3" pitchFamily="-65" charset="-128"/>
            </a:endParaRPr>
          </a:p>
          <a:p>
            <a:pPr marL="0" indent="0">
              <a:buNone/>
            </a:pPr>
            <a:r>
              <a:rPr lang="en-US" altLang="en-US" dirty="0">
                <a:ea typeface="ヒラギノ角ゴ Pro W3" pitchFamily="-65" charset="-128"/>
              </a:rPr>
              <a:t>Evaluate the expected return for Penny</a:t>
            </a:r>
            <a:r>
              <a:rPr lang="en-AU" altLang="en-US" dirty="0">
                <a:ea typeface="ヒラギノ角ゴ Pro W3" pitchFamily="-65" charset="-128"/>
              </a:rPr>
              <a:t>’</a:t>
            </a:r>
            <a:r>
              <a:rPr lang="en-US" altLang="ja-JP" dirty="0">
                <a:ea typeface="ヒラギノ角ゴ Pro W3" pitchFamily="-65" charset="-128"/>
              </a:rPr>
              <a:t>s portfolio where she places half of her money in treasury bonds, a quarter in crown shares, and the remainder in AGL shares. </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ea typeface="ヒラギノ角ゴ Pro W3" pitchFamily="-65" charset="-128"/>
              </a:rPr>
              <a:t>Step 1: Picture the problem</a:t>
            </a:r>
            <a:endParaRPr lang="en-US" altLang="en-US">
              <a:ea typeface="ヒラギノ角ゴ Pro W3" pitchFamily="-65" charset="-128"/>
            </a:endParaRPr>
          </a:p>
        </p:txBody>
      </p:sp>
      <p:sp>
        <p:nvSpPr>
          <p:cNvPr id="2" name="Content Placeholder 1"/>
          <p:cNvSpPr>
            <a:spLocks noGrp="1"/>
          </p:cNvSpPr>
          <p:nvPr>
            <p:ph idx="1"/>
          </p:nvPr>
        </p:nvSpPr>
        <p:spPr/>
        <p:txBody>
          <a:bodyPr/>
          <a:lstStyle/>
          <a:p>
            <a:endParaRPr lang="en-US"/>
          </a:p>
        </p:txBody>
      </p:sp>
      <p:pic>
        <p:nvPicPr>
          <p:cNvPr id="14339" name="Picture 4" descr="D:\Project\PAU12\PRODUCTION\DSG\Ch08\ch08_1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17645" y="1697377"/>
            <a:ext cx="6756711" cy="475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ea typeface="ヒラギノ角ゴ Pro W3" pitchFamily="-65" charset="-128"/>
              </a:rPr>
              <a:t>Step 2: Decide on a solution strategy</a:t>
            </a:r>
            <a:endParaRPr lang="en-US" altLang="en-US">
              <a:ea typeface="ヒラギノ角ゴ Pro W3" pitchFamily="-65" charset="-128"/>
            </a:endParaRPr>
          </a:p>
        </p:txBody>
      </p:sp>
      <p:sp>
        <p:nvSpPr>
          <p:cNvPr id="15363" name="Content Placeholder 2"/>
          <p:cNvSpPr>
            <a:spLocks noGrp="1"/>
          </p:cNvSpPr>
          <p:nvPr>
            <p:ph idx="1"/>
          </p:nvPr>
        </p:nvSpPr>
        <p:spPr/>
        <p:txBody>
          <a:bodyPr/>
          <a:lstStyle/>
          <a:p>
            <a:pPr eaLnBrk="1" hangingPunct="1"/>
            <a:r>
              <a:rPr lang="en-US" altLang="en-US" dirty="0">
                <a:ea typeface="ヒラギノ角ゴ Pro W3" pitchFamily="-65" charset="-128"/>
              </a:rPr>
              <a:t>The portfolio expected rate of return is simply a weighted average of the expected rates of return of the investments in the portfolio.</a:t>
            </a:r>
            <a:endParaRPr lang="en-US" altLang="en-US" dirty="0">
              <a:ea typeface="ヒラギノ角ゴ Pro W3" pitchFamily="-65" charset="-128"/>
            </a:endParaRPr>
          </a:p>
          <a:p>
            <a:pPr eaLnBrk="1" hangingPunct="1"/>
            <a:endParaRPr lang="en-US" altLang="en-US" dirty="0">
              <a:ea typeface="ヒラギノ角ゴ Pro W3" pitchFamily="-65" charset="-128"/>
            </a:endParaRPr>
          </a:p>
          <a:p>
            <a:pPr eaLnBrk="1" hangingPunct="1"/>
            <a:r>
              <a:rPr lang="en-US" altLang="en-US" dirty="0">
                <a:ea typeface="ヒラギノ角ゴ Pro W3" pitchFamily="-65" charset="-128"/>
              </a:rPr>
              <a:t>We can use portfolio return equation to calculate the expected rate of return for Penny</a:t>
            </a:r>
            <a:r>
              <a:rPr lang="en-AU" altLang="en-US" dirty="0">
                <a:ea typeface="ヒラギノ角ゴ Pro W3" pitchFamily="-65" charset="-128"/>
              </a:rPr>
              <a:t>’</a:t>
            </a:r>
            <a:r>
              <a:rPr lang="en-US" altLang="ja-JP" dirty="0">
                <a:ea typeface="ヒラギノ角ゴ Pro W3" pitchFamily="-65" charset="-128"/>
              </a:rPr>
              <a:t>s portfolio.</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altLang="en-US" dirty="0">
                <a:ea typeface="ヒラギノ角ゴ Pro W3" pitchFamily="-65" charset="-128"/>
              </a:rPr>
              <a:t>Calculating the </a:t>
            </a:r>
            <a:r>
              <a:rPr lang="en-US" altLang="en-US" dirty="0" err="1">
                <a:ea typeface="ヒラギノ角ゴ Pro W3" pitchFamily="-65" charset="-128"/>
              </a:rPr>
              <a:t>realised</a:t>
            </a:r>
            <a:r>
              <a:rPr lang="en-US" altLang="en-US" dirty="0">
                <a:ea typeface="ヒラギノ角ゴ Pro W3" pitchFamily="-65" charset="-128"/>
              </a:rPr>
              <a:t> return from an investment</a:t>
            </a:r>
            <a:endParaRPr lang="en-US" altLang="en-US" dirty="0">
              <a:ea typeface="ヒラギノ角ゴ Pro W3" pitchFamily="-65" charset="-128"/>
            </a:endParaRPr>
          </a:p>
        </p:txBody>
      </p:sp>
      <p:sp>
        <p:nvSpPr>
          <p:cNvPr id="9219" name="Content Placeholder 2"/>
          <p:cNvSpPr>
            <a:spLocks noGrp="1"/>
          </p:cNvSpPr>
          <p:nvPr>
            <p:ph idx="1"/>
          </p:nvPr>
        </p:nvSpPr>
        <p:spPr/>
        <p:txBody>
          <a:bodyPr/>
          <a:lstStyle/>
          <a:p>
            <a:pPr marL="0" indent="0">
              <a:buNone/>
              <a:defRPr/>
            </a:pPr>
            <a:r>
              <a:rPr lang="en-US" altLang="en-US" b="1" dirty="0" smtClean="0">
                <a:ea typeface="ヒラギノ角ゴ Pro W3" pitchFamily="-65" charset="-128"/>
              </a:rPr>
              <a:t>Cash return </a:t>
            </a:r>
            <a:r>
              <a:rPr lang="en-US" altLang="en-US" dirty="0">
                <a:ea typeface="ヒラギノ角ゴ Pro W3" pitchFamily="-65" charset="-128"/>
              </a:rPr>
              <a:t>measures the gain or loss on an investment.</a:t>
            </a:r>
            <a:endParaRPr lang="en-US" altLang="en-US" dirty="0">
              <a:ea typeface="ヒラギノ角ゴ Pro W3" pitchFamily="-65" charset="-128"/>
            </a:endParaRPr>
          </a:p>
          <a:p>
            <a:pPr>
              <a:defRPr/>
            </a:pPr>
            <a:endParaRPr lang="en-US" altLang="en-US" dirty="0">
              <a:ea typeface="ヒラギノ角ゴ Pro W3" pitchFamily="-65" charset="-128"/>
            </a:endParaRPr>
          </a:p>
          <a:p>
            <a:pPr marL="0" indent="0">
              <a:buNone/>
              <a:defRPr/>
            </a:pPr>
            <a:r>
              <a:rPr lang="en-GB" altLang="en-US" i="1" dirty="0">
                <a:ea typeface="ヒラギノ角ゴ Pro W3" pitchFamily="-65" charset="-128"/>
              </a:rPr>
              <a:t>Example</a:t>
            </a:r>
            <a:r>
              <a:rPr lang="en-GB" altLang="en-US" dirty="0">
                <a:ea typeface="ヒラギノ角ゴ Pro W3" pitchFamily="-65" charset="-128"/>
              </a:rPr>
              <a:t>: You invested in 1 share of Apple (AAPL) for $95 and sold a year later for $200. The company did not pay any dividend during that period. What will be the cash return on this investment?</a:t>
            </a:r>
            <a:endParaRPr lang="en-US" altLang="en-US" dirty="0">
              <a:ea typeface="ヒラギノ角ゴ Pro W3" pitchFamily="-65" charset="-128"/>
            </a:endParaRPr>
          </a:p>
          <a:p>
            <a:pPr>
              <a:defRPr/>
            </a:pP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ea typeface="ヒラギノ角ゴ Pro W3" pitchFamily="-65" charset="-128"/>
              </a:rPr>
              <a:t>Step 2: Decide on a solution strategy (cont.)</a:t>
            </a:r>
            <a:endParaRPr lang="en-US" altLang="en-US">
              <a:ea typeface="ヒラギノ角ゴ Pro W3" pitchFamily="-65" charset="-128"/>
            </a:endParaRPr>
          </a:p>
        </p:txBody>
      </p:sp>
      <p:sp>
        <p:nvSpPr>
          <p:cNvPr id="18434" name="Content Placeholder 2"/>
          <p:cNvSpPr>
            <a:spLocks noGrp="1"/>
          </p:cNvSpPr>
          <p:nvPr>
            <p:ph idx="1"/>
          </p:nvPr>
        </p:nvSpPr>
        <p:spPr/>
        <p:txBody>
          <a:bodyPr/>
          <a:lstStyle/>
          <a:p>
            <a:pPr eaLnBrk="1" hangingPunct="1">
              <a:defRPr/>
            </a:pPr>
            <a:r>
              <a:rPr lang="en-US" dirty="0">
                <a:ea typeface="ヒラギノ角ゴ Pro W3" charset="0"/>
                <a:cs typeface="ヒラギノ角ゴ Pro W3" charset="0"/>
              </a:rPr>
              <a:t>We have to fill in the final column (Product) to calculate the weighted average.</a:t>
            </a:r>
            <a:endParaRPr lang="en-US" dirty="0">
              <a:ea typeface="ヒラギノ角ゴ Pro W3" charset="0"/>
              <a:cs typeface="ヒラギノ角ゴ Pro W3" charset="0"/>
            </a:endParaRPr>
          </a:p>
          <a:p>
            <a:pPr eaLnBrk="1" hangingPunct="1">
              <a:defRPr/>
            </a:pPr>
            <a:endParaRPr lang="en-US" dirty="0">
              <a:ea typeface="ヒラギノ角ゴ Pro W3" charset="0"/>
              <a:cs typeface="ヒラギノ角ゴ Pro W3" charset="0"/>
            </a:endParaRPr>
          </a:p>
          <a:p>
            <a:pPr eaLnBrk="1" hangingPunct="1">
              <a:defRPr/>
            </a:pPr>
            <a:endParaRPr lang="en-US" dirty="0">
              <a:ea typeface="ヒラギノ角ゴ Pro W3" charset="0"/>
              <a:cs typeface="ヒラギノ角ゴ Pro W3" charset="0"/>
            </a:endParaRPr>
          </a:p>
          <a:p>
            <a:pPr eaLnBrk="1" hangingPunct="1">
              <a:defRPr/>
            </a:pPr>
            <a:endParaRPr lang="en-US" dirty="0">
              <a:ea typeface="ヒラギノ角ゴ Pro W3" charset="0"/>
              <a:cs typeface="ヒラギノ角ゴ Pro W3" charset="0"/>
            </a:endParaRPr>
          </a:p>
          <a:p>
            <a:pPr marL="0" indent="0">
              <a:buNone/>
              <a:defRPr/>
            </a:pPr>
            <a:endParaRPr lang="en-US" dirty="0">
              <a:ea typeface="ヒラギノ角ゴ Pro W3" charset="0"/>
              <a:cs typeface="ヒラギノ角ゴ Pro W3" charset="0"/>
            </a:endParaRPr>
          </a:p>
          <a:p>
            <a:pPr marL="0" indent="0">
              <a:buNone/>
              <a:defRPr/>
            </a:pPr>
            <a:endParaRPr lang="en-US" dirty="0">
              <a:ea typeface="ヒラギノ角ゴ Pro W3" charset="0"/>
              <a:cs typeface="ヒラギノ角ゴ Pro W3" charset="0"/>
            </a:endParaRPr>
          </a:p>
          <a:p>
            <a:pPr>
              <a:defRPr/>
            </a:pPr>
            <a:r>
              <a:rPr lang="en-US" dirty="0">
                <a:ea typeface="ヒラギノ角ゴ Pro W3" charset="0"/>
                <a:cs typeface="ヒラギノ角ゴ Pro W3" charset="0"/>
              </a:rPr>
              <a:t>We can also use </a:t>
            </a:r>
            <a:r>
              <a:rPr lang="en-US" altLang="en-US" dirty="0">
                <a:ea typeface="ヒラギノ角ゴ Pro W3" pitchFamily="-65" charset="-128"/>
              </a:rPr>
              <a:t>portfolio return equation </a:t>
            </a:r>
            <a:r>
              <a:rPr lang="en-US" dirty="0">
                <a:ea typeface="ヒラギノ角ゴ Pro W3" charset="0"/>
                <a:cs typeface="ヒラギノ角ゴ Pro W3" charset="0"/>
              </a:rPr>
              <a:t>to solve the problem.</a:t>
            </a:r>
            <a:endParaRPr lang="en-US" dirty="0">
              <a:ea typeface="ヒラギノ角ゴ Pro W3" charset="0"/>
              <a:cs typeface="ヒラギノ角ゴ Pro W3" charset="0"/>
            </a:endParaRPr>
          </a:p>
        </p:txBody>
      </p:sp>
      <p:pic>
        <p:nvPicPr>
          <p:cNvPr id="16388" name="Picture 32" descr="D:\Project\PAU12\PRODUCTION\DSG\Ch08\ch08_1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87538" y="2768203"/>
            <a:ext cx="847566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a:ea typeface="ヒラギノ角ゴ Pro W3" pitchFamily="-65" charset="-128"/>
              </a:rPr>
              <a:t>Step 3: Solve</a:t>
            </a:r>
            <a:endParaRPr lang="en-US" altLang="en-US">
              <a:ea typeface="ヒラギノ角ゴ Pro W3" pitchFamily="-65" charset="-128"/>
            </a:endParaRPr>
          </a:p>
        </p:txBody>
      </p:sp>
      <p:sp>
        <p:nvSpPr>
          <p:cNvPr id="17411" name="Content Placeholder 2"/>
          <p:cNvSpPr>
            <a:spLocks noGrp="1"/>
          </p:cNvSpPr>
          <p:nvPr>
            <p:ph idx="1"/>
          </p:nvPr>
        </p:nvSpPr>
        <p:spPr/>
        <p:txBody>
          <a:bodyPr/>
          <a:lstStyle/>
          <a:p>
            <a:pPr eaLnBrk="1" hangingPunct="1"/>
            <a:endParaRPr lang="en-US" altLang="en-US" b="1">
              <a:solidFill>
                <a:srgbClr val="FF0000"/>
              </a:solidFill>
              <a:ea typeface="ヒラギノ角ゴ Pro W3" pitchFamily="-65" charset="-128"/>
            </a:endParaRPr>
          </a:p>
          <a:p>
            <a:pPr eaLnBrk="1" hangingPunct="1">
              <a:buFont typeface="Wingdings" panose="05000000000000000000" pitchFamily="2" charset="2"/>
              <a:buNone/>
            </a:pPr>
            <a:endParaRPr lang="en-US" altLang="en-US">
              <a:ea typeface="ヒラギノ角ゴ Pro W3" pitchFamily="-65" charset="-128"/>
            </a:endParaRPr>
          </a:p>
          <a:p>
            <a:pPr eaLnBrk="1" hangingPunct="1">
              <a:buFont typeface="Wingdings" panose="05000000000000000000" pitchFamily="2" charset="2"/>
              <a:buNone/>
            </a:pPr>
            <a:endParaRPr lang="en-US" altLang="en-US" b="1">
              <a:solidFill>
                <a:schemeClr val="tx2"/>
              </a:solidFill>
              <a:ea typeface="ヒラギノ角ゴ Pro W3" pitchFamily="-65" charset="-128"/>
            </a:endParaRPr>
          </a:p>
        </p:txBody>
      </p:sp>
      <p:pic>
        <p:nvPicPr>
          <p:cNvPr id="17412" name="Picture 5" descr="D:\Project\PAU12\PRODUCTION\DSG\Ch08\ch08_0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1630884"/>
            <a:ext cx="84343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241550" y="2711451"/>
          <a:ext cx="7364412" cy="3211513"/>
        </p:xfrm>
        <a:graphic>
          <a:graphicData uri="http://schemas.openxmlformats.org/drawingml/2006/table">
            <a:tbl>
              <a:tblPr/>
              <a:tblGrid>
                <a:gridCol w="1841103"/>
                <a:gridCol w="1841103"/>
                <a:gridCol w="1841103"/>
                <a:gridCol w="1841103"/>
              </a:tblGrid>
              <a:tr h="371410">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Portfolio</a:t>
                      </a:r>
                      <a:endPar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E(r) X</a:t>
                      </a:r>
                      <a:endPar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Weight=</a:t>
                      </a:r>
                      <a:endPar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Product</a:t>
                      </a:r>
                      <a:endPar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14395">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Australian Treasury bonds</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4.0%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0.50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2.0%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9EC"/>
                    </a:solidFill>
                  </a:tcPr>
                </a:tc>
              </a:tr>
              <a:tr h="640004">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AGL Ltd (AGK)</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8.0%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0.25</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2.0%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9EC"/>
                    </a:solidFill>
                  </a:tcPr>
                </a:tc>
              </a:tr>
              <a:tr h="914294">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Crown Resorts Ltd (CWN)</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12.0%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0.25</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3.0%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9EC"/>
                    </a:solidFill>
                  </a:tcPr>
                </a:tc>
              </a:tr>
              <a:tr h="371410">
                <a:tc gridSpan="3">
                  <a:txBody>
                    <a:bodyPr/>
                    <a:lstStyle/>
                    <a:p>
                      <a:pPr marL="0" marR="0" lvl="0" indent="0" algn="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Portfolio E(r)</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CCD7"/>
                    </a:solidFill>
                  </a:tcPr>
                </a:tc>
                <a:tc hMerge="1">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7.0%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36" marR="91436"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9EC"/>
                    </a:solidFill>
                  </a:tcPr>
                </a:tc>
              </a:tr>
            </a:tbl>
          </a:graphicData>
        </a:graphic>
      </p:graphicFrame>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a:ea typeface="ヒラギノ角ゴ Pro W3" pitchFamily="-65" charset="-128"/>
              </a:rPr>
              <a:t>Step 4: Analyse</a:t>
            </a:r>
            <a:endParaRPr lang="en-US" altLang="en-US">
              <a:ea typeface="ヒラギノ角ゴ Pro W3" pitchFamily="-65" charset="-128"/>
            </a:endParaRPr>
          </a:p>
        </p:txBody>
      </p:sp>
      <p:sp>
        <p:nvSpPr>
          <p:cNvPr id="18435" name="Content Placeholder 2"/>
          <p:cNvSpPr>
            <a:spLocks noGrp="1"/>
          </p:cNvSpPr>
          <p:nvPr>
            <p:ph idx="1"/>
          </p:nvPr>
        </p:nvSpPr>
        <p:spPr/>
        <p:txBody>
          <a:bodyPr/>
          <a:lstStyle/>
          <a:p>
            <a:pPr marL="0" indent="0">
              <a:buNone/>
            </a:pPr>
            <a:r>
              <a:rPr lang="en-US" altLang="en-US" dirty="0">
                <a:ea typeface="ヒラギノ角ゴ Pro W3" pitchFamily="-65" charset="-128"/>
              </a:rPr>
              <a:t>The expected return is </a:t>
            </a:r>
            <a:r>
              <a:rPr lang="en-US" altLang="en-US" b="1" dirty="0">
                <a:solidFill>
                  <a:schemeClr val="accent2"/>
                </a:solidFill>
                <a:ea typeface="ヒラギノ角ゴ Pro W3" pitchFamily="-65" charset="-128"/>
              </a:rPr>
              <a:t>7% </a:t>
            </a:r>
            <a:r>
              <a:rPr lang="en-US" altLang="en-US" dirty="0">
                <a:ea typeface="ヒラギノ角ゴ Pro W3" pitchFamily="-65" charset="-128"/>
              </a:rPr>
              <a:t>for a portfolio composed of 50% each in treasury bonds and 25% each in AGL and Crown shares. </a:t>
            </a:r>
            <a:endParaRPr lang="en-US" altLang="en-US" dirty="0">
              <a:ea typeface="ヒラギノ角ゴ Pro W3" pitchFamily="-65" charset="-128"/>
            </a:endParaRPr>
          </a:p>
          <a:p>
            <a:pPr marL="0" indent="0">
              <a:buNone/>
            </a:pPr>
            <a:endParaRPr lang="en-US" altLang="en-US" dirty="0">
              <a:ea typeface="ヒラギノ角ゴ Pro W3" pitchFamily="-65" charset="-128"/>
            </a:endParaRPr>
          </a:p>
          <a:p>
            <a:pPr marL="0" indent="0">
              <a:buNone/>
            </a:pPr>
            <a:r>
              <a:rPr lang="en-US" altLang="en-US" dirty="0">
                <a:ea typeface="ヒラギノ角ゴ Pro W3" pitchFamily="-65" charset="-128"/>
              </a:rPr>
              <a:t>Note that we have referred to the treasury bond rate as its expected rate of return. Technically, this return is assumed to be risk-free – thus, this is the only outcome. </a:t>
            </a:r>
            <a:endParaRPr lang="en-US" altLang="en-US" dirty="0">
              <a:ea typeface="ヒラギノ角ゴ Pro W3" pitchFamily="-65" charset="-128"/>
            </a:endParaRPr>
          </a:p>
          <a:p>
            <a:pPr marL="0" indent="0">
              <a:buNone/>
            </a:pPr>
            <a:endParaRPr lang="en-US" altLang="en-US" dirty="0">
              <a:ea typeface="ヒラギノ角ゴ Pro W3" pitchFamily="-65" charset="-128"/>
            </a:endParaRPr>
          </a:p>
          <a:p>
            <a:pPr marL="0" indent="0"/>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a:ea typeface="ヒラギノ角ゴ Pro W3" pitchFamily="-65" charset="-128"/>
              </a:rPr>
              <a:t>Step 5: Check yourself</a:t>
            </a:r>
            <a:endParaRPr lang="en-US" altLang="en-US">
              <a:ea typeface="ヒラギノ角ゴ Pro W3" pitchFamily="-65" charset="-128"/>
            </a:endParaRPr>
          </a:p>
        </p:txBody>
      </p:sp>
      <p:sp>
        <p:nvSpPr>
          <p:cNvPr id="19459" name="Content Placeholder 2"/>
          <p:cNvSpPr>
            <a:spLocks noGrp="1"/>
          </p:cNvSpPr>
          <p:nvPr>
            <p:ph idx="1"/>
          </p:nvPr>
        </p:nvSpPr>
        <p:spPr/>
        <p:txBody>
          <a:bodyPr/>
          <a:lstStyle/>
          <a:p>
            <a:pPr marL="0" indent="0">
              <a:buNone/>
            </a:pPr>
            <a:r>
              <a:rPr lang="en-US" altLang="en-US">
                <a:ea typeface="ヒラギノ角ゴ Pro W3" pitchFamily="-65" charset="-128"/>
              </a:rPr>
              <a:t>If we change the percentage invested in each asset, it will result in a change in the expected return for the portfolio. </a:t>
            </a:r>
            <a:endParaRPr lang="en-US" altLang="en-US">
              <a:ea typeface="ヒラギノ角ゴ Pro W3" pitchFamily="-65" charset="-128"/>
            </a:endParaRPr>
          </a:p>
          <a:p>
            <a:pPr marL="0" indent="0">
              <a:buNone/>
            </a:pPr>
            <a:endParaRPr lang="en-US" altLang="en-US">
              <a:ea typeface="ヒラギノ角ゴ Pro W3" pitchFamily="-65" charset="-128"/>
            </a:endParaRPr>
          </a:p>
          <a:p>
            <a:pPr marL="0" indent="0"/>
            <a:endParaRPr lang="en-US" altLang="en-US">
              <a:ea typeface="ヒラギノ角ゴ Pro W3" pitchFamily="-65" charset="-128"/>
            </a:endParaRPr>
          </a:p>
        </p:txBody>
      </p:sp>
      <p:graphicFrame>
        <p:nvGraphicFramePr>
          <p:cNvPr id="4" name="Table 3"/>
          <p:cNvGraphicFramePr>
            <a:graphicFrameLocks noGrp="1"/>
          </p:cNvGraphicFramePr>
          <p:nvPr/>
        </p:nvGraphicFramePr>
        <p:xfrm>
          <a:off x="2659063" y="2862264"/>
          <a:ext cx="6781800" cy="3211572"/>
        </p:xfrm>
        <a:graphic>
          <a:graphicData uri="http://schemas.openxmlformats.org/drawingml/2006/table">
            <a:tbl>
              <a:tblPr/>
              <a:tblGrid>
                <a:gridCol w="1695450"/>
                <a:gridCol w="1695450"/>
                <a:gridCol w="1695450"/>
                <a:gridCol w="1695450"/>
              </a:tblGrid>
              <a:tr h="371410">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Portfolio</a:t>
                      </a:r>
                      <a:endPar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T="45712" marB="4571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E(r) X</a:t>
                      </a:r>
                      <a:endPar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T="45712" marB="45712"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Weight=</a:t>
                      </a:r>
                      <a:endPar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T="45712" marB="45712" horzOverflow="overflow">
                    <a:lnL>
                      <a:noFill/>
                    </a:lnL>
                    <a:lnR>
                      <a:noFill/>
                    </a:lnR>
                    <a:lnT>
                      <a:noFill/>
                    </a:lnT>
                    <a:lnB w="3810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Product</a:t>
                      </a:r>
                      <a:endParaRPr kumimoji="0" lang="en-US" sz="1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T="45712" marB="45712"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4395">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Australian Treasury bonds</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4.0%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0.25</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1.0%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9EC"/>
                    </a:solidFill>
                  </a:tcPr>
                </a:tc>
              </a:tr>
              <a:tr h="640003">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AGL Ltd (AGK)</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8.0%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0.25</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2.0%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9EC"/>
                    </a:solidFill>
                  </a:tcPr>
                </a:tc>
              </a:tr>
              <a:tr h="914293">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Crown Resorts Ltd (CWN)</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12.0%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0.50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6.0%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9EC"/>
                    </a:solidFill>
                  </a:tcPr>
                </a:tc>
              </a:tr>
              <a:tr h="371410">
                <a:tc gridSpan="3">
                  <a:txBody>
                    <a:bodyPr/>
                    <a:lstStyle/>
                    <a:p>
                      <a:pPr marL="0" marR="0" lvl="0" indent="0" algn="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Portfolio E(r)</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hMerge="1">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9.0%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9EC"/>
                    </a:solidFill>
                  </a:tcPr>
                </a:tc>
              </a:tr>
            </a:tbl>
          </a:graphicData>
        </a:graphic>
      </p:graphicFrame>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9" name="Rectangle 1028"/>
          <p:cNvSpPr>
            <a:spLocks noGrp="1" noChangeArrowheads="1"/>
          </p:cNvSpPr>
          <p:nvPr>
            <p:ph type="title"/>
          </p:nvPr>
        </p:nvSpPr>
        <p:spPr/>
        <p:txBody>
          <a:bodyPr/>
          <a:lstStyle/>
          <a:p>
            <a:pPr eaLnBrk="1" hangingPunct="1"/>
            <a:r>
              <a:rPr lang="en-AU" altLang="en-US" sz="3600" dirty="0"/>
              <a:t>Portfolio Effect</a:t>
            </a:r>
            <a:endParaRPr lang="en-US" altLang="en-US" sz="3600" dirty="0"/>
          </a:p>
        </p:txBody>
      </p:sp>
      <p:sp>
        <p:nvSpPr>
          <p:cNvPr id="71685" name="Rectangle 1029"/>
          <p:cNvSpPr>
            <a:spLocks noGrp="1" noChangeArrowheads="1"/>
          </p:cNvSpPr>
          <p:nvPr>
            <p:ph idx="1"/>
          </p:nvPr>
        </p:nvSpPr>
        <p:spPr/>
        <p:txBody>
          <a:bodyPr>
            <a:normAutofit/>
          </a:bodyPr>
          <a:lstStyle/>
          <a:p>
            <a:pPr marL="342900" indent="-342900" eaLnBrk="1" hangingPunct="1">
              <a:buFont typeface="Wingdings" panose="05000000000000000000" pitchFamily="2" charset="2"/>
              <a:buChar char="§"/>
              <a:defRPr/>
            </a:pPr>
            <a:r>
              <a:rPr lang="en-GB" altLang="en-US" sz="2400" dirty="0"/>
              <a:t>When considering portfolio risk, it is necessary to look at both the </a:t>
            </a:r>
            <a:r>
              <a:rPr lang="en-GB" altLang="en-US" sz="2400" dirty="0">
                <a:solidFill>
                  <a:schemeClr val="accent1"/>
                </a:solidFill>
                <a:effectLst>
                  <a:outerShdw blurRad="38100" dist="38100" dir="2700000" algn="tl">
                    <a:srgbClr val="C0C0C0"/>
                  </a:outerShdw>
                </a:effectLst>
              </a:rPr>
              <a:t>variability</a:t>
            </a:r>
            <a:r>
              <a:rPr lang="en-GB" altLang="en-US" sz="2400" dirty="0"/>
              <a:t> of returns from each investment and the </a:t>
            </a:r>
            <a:r>
              <a:rPr lang="en-GB" altLang="en-US" sz="2400" b="1" dirty="0">
                <a:effectLst>
                  <a:outerShdw blurRad="38100" dist="38100" dir="2700000" algn="tl">
                    <a:srgbClr val="C0C0C0"/>
                  </a:outerShdw>
                </a:effectLst>
              </a:rPr>
              <a:t>relation between</a:t>
            </a:r>
            <a:r>
              <a:rPr lang="en-GB" altLang="en-US" sz="2400" b="1" dirty="0"/>
              <a:t> </a:t>
            </a:r>
            <a:r>
              <a:rPr lang="en-GB" altLang="en-US" sz="2400" dirty="0"/>
              <a:t>returns</a:t>
            </a:r>
            <a:endParaRPr lang="en-GB" altLang="en-US" sz="2400" dirty="0"/>
          </a:p>
          <a:p>
            <a:pPr marL="342900" indent="-342900">
              <a:buFont typeface="Wingdings" panose="05000000000000000000" pitchFamily="2" charset="2"/>
              <a:buChar char="§"/>
            </a:pPr>
            <a:r>
              <a:rPr lang="en-US" sz="2400" dirty="0"/>
              <a:t>Stated another way, portfolio risk depends on</a:t>
            </a:r>
            <a:endParaRPr lang="en-US" sz="2400" dirty="0"/>
          </a:p>
          <a:p>
            <a:pPr marL="716280" lvl="1" indent="-354330"/>
            <a:r>
              <a:rPr lang="en-US" sz="2400" dirty="0"/>
              <a:t>The variance of each asset</a:t>
            </a:r>
            <a:endParaRPr lang="en-US" sz="2400" dirty="0"/>
          </a:p>
          <a:p>
            <a:pPr marL="716280" lvl="1" indent="-354330"/>
            <a:r>
              <a:rPr lang="en-US" sz="2400" dirty="0"/>
              <a:t>The weight in each asset</a:t>
            </a:r>
            <a:endParaRPr lang="en-US" sz="2400" dirty="0"/>
          </a:p>
          <a:p>
            <a:pPr marL="716280" lvl="1" indent="-354330"/>
            <a:r>
              <a:rPr lang="en-US" sz="2400" dirty="0"/>
              <a:t>The correlations between the returns of the assets in the portfolio</a:t>
            </a:r>
            <a:endParaRPr lang="en-US" sz="2400" dirty="0"/>
          </a:p>
          <a:p>
            <a:pPr marL="342900" indent="-342900" eaLnBrk="1" hangingPunct="1">
              <a:buFont typeface="Wingdings" panose="05000000000000000000" pitchFamily="2" charset="2"/>
              <a:buChar char="§"/>
              <a:defRPr/>
            </a:pPr>
            <a:r>
              <a:rPr lang="en-GB" altLang="en-US" sz="2400" dirty="0"/>
              <a:t>The third part leads to what is known as the “portfolio effect</a:t>
            </a:r>
            <a:r>
              <a:rPr lang="en-GB" altLang="en-US" sz="2400" dirty="0" smtClean="0"/>
              <a:t>” or “diversification effect” </a:t>
            </a:r>
            <a:r>
              <a:rPr lang="en-GB" altLang="en-US" sz="2400" dirty="0"/>
              <a:t>where diversification of a portfolio can cause a reduction in overall risk</a:t>
            </a:r>
            <a:endParaRPr lang="en-US" altLang="en-US" sz="2400" dirty="0"/>
          </a:p>
        </p:txBody>
      </p:sp>
      <p:sp>
        <p:nvSpPr>
          <p:cNvPr id="2" name="Slide Number Placeholder 1"/>
          <p:cNvSpPr>
            <a:spLocks noGrp="1"/>
          </p:cNvSpPr>
          <p:nvPr>
            <p:ph type="sldNum" sz="quarter" idx="4294967295"/>
          </p:nvPr>
        </p:nvSpPr>
        <p:spPr>
          <a:xfrm>
            <a:off x="10560496" y="6469896"/>
            <a:ext cx="1422400" cy="329184"/>
          </a:xfrm>
        </p:spPr>
        <p:txBody>
          <a:bodyPr/>
          <a:lstStyle/>
          <a:p>
            <a:fld id="{927472EA-109E-4C54-948C-F6DFF44EED60}" type="slidenum">
              <a:rPr lang="en-AU" smtClean="0"/>
            </a:fld>
            <a:endParaRPr lang="en-A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Effect transition="in" filter="dissolve">
                                      <p:cBhvr>
                                        <p:cTn id="7" dur="500"/>
                                        <p:tgtEl>
                                          <p:spTgt spid="716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685">
                                            <p:txEl>
                                              <p:pRg st="1" end="1"/>
                                            </p:txEl>
                                          </p:spTgt>
                                        </p:tgtEl>
                                        <p:attrNameLst>
                                          <p:attrName>style.visibility</p:attrName>
                                        </p:attrNameLst>
                                      </p:cBhvr>
                                      <p:to>
                                        <p:strVal val="visible"/>
                                      </p:to>
                                    </p:set>
                                    <p:animEffect transition="in" filter="dissolve">
                                      <p:cBhvr>
                                        <p:cTn id="12" dur="500"/>
                                        <p:tgtEl>
                                          <p:spTgt spid="716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685">
                                            <p:txEl>
                                              <p:pRg st="2" end="2"/>
                                            </p:txEl>
                                          </p:spTgt>
                                        </p:tgtEl>
                                        <p:attrNameLst>
                                          <p:attrName>style.visibility</p:attrName>
                                        </p:attrNameLst>
                                      </p:cBhvr>
                                      <p:to>
                                        <p:strVal val="visible"/>
                                      </p:to>
                                    </p:set>
                                    <p:animEffect transition="in" filter="dissolve">
                                      <p:cBhvr>
                                        <p:cTn id="17" dur="500"/>
                                        <p:tgtEl>
                                          <p:spTgt spid="716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685">
                                            <p:txEl>
                                              <p:pRg st="3" end="3"/>
                                            </p:txEl>
                                          </p:spTgt>
                                        </p:tgtEl>
                                        <p:attrNameLst>
                                          <p:attrName>style.visibility</p:attrName>
                                        </p:attrNameLst>
                                      </p:cBhvr>
                                      <p:to>
                                        <p:strVal val="visible"/>
                                      </p:to>
                                    </p:set>
                                    <p:animEffect transition="in" filter="dissolve">
                                      <p:cBhvr>
                                        <p:cTn id="22" dur="500"/>
                                        <p:tgtEl>
                                          <p:spTgt spid="716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685">
                                            <p:txEl>
                                              <p:pRg st="4" end="4"/>
                                            </p:txEl>
                                          </p:spTgt>
                                        </p:tgtEl>
                                        <p:attrNameLst>
                                          <p:attrName>style.visibility</p:attrName>
                                        </p:attrNameLst>
                                      </p:cBhvr>
                                      <p:to>
                                        <p:strVal val="visible"/>
                                      </p:to>
                                    </p:set>
                                    <p:animEffect transition="in" filter="dissolve">
                                      <p:cBhvr>
                                        <p:cTn id="27" dur="500"/>
                                        <p:tgtEl>
                                          <p:spTgt spid="716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685">
                                            <p:txEl>
                                              <p:pRg st="5" end="5"/>
                                            </p:txEl>
                                          </p:spTgt>
                                        </p:tgtEl>
                                        <p:attrNameLst>
                                          <p:attrName>style.visibility</p:attrName>
                                        </p:attrNameLst>
                                      </p:cBhvr>
                                      <p:to>
                                        <p:strVal val="visible"/>
                                      </p:to>
                                    </p:set>
                                    <p:animEffect transition="in" filter="dissolve">
                                      <p:cBhvr>
                                        <p:cTn id="32" dur="500"/>
                                        <p:tgtEl>
                                          <p:spTgt spid="716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3" name="Rectangle 1030"/>
          <p:cNvSpPr>
            <a:spLocks noGrp="1" noChangeArrowheads="1"/>
          </p:cNvSpPr>
          <p:nvPr>
            <p:ph type="title"/>
          </p:nvPr>
        </p:nvSpPr>
        <p:spPr>
          <a:xfrm>
            <a:off x="767408" y="1052736"/>
            <a:ext cx="10729268" cy="469056"/>
          </a:xfrm>
        </p:spPr>
        <p:txBody>
          <a:bodyPr>
            <a:noAutofit/>
          </a:bodyPr>
          <a:lstStyle/>
          <a:p>
            <a:pPr eaLnBrk="1" hangingPunct="1"/>
            <a:r>
              <a:rPr lang="en-AU" altLang="en-US" sz="3600" dirty="0"/>
              <a:t>Covariance and Correlation</a:t>
            </a:r>
            <a:endParaRPr lang="en-US" altLang="en-US" sz="3600" dirty="0"/>
          </a:p>
        </p:txBody>
      </p:sp>
      <p:sp>
        <p:nvSpPr>
          <p:cNvPr id="72711" name="Rectangle 1031"/>
          <p:cNvSpPr>
            <a:spLocks noGrp="1" noChangeArrowheads="1"/>
          </p:cNvSpPr>
          <p:nvPr>
            <p:ph idx="1"/>
          </p:nvPr>
        </p:nvSpPr>
        <p:spPr>
          <a:xfrm>
            <a:off x="695400" y="1916832"/>
            <a:ext cx="10801275" cy="4032448"/>
          </a:xfrm>
        </p:spPr>
        <p:txBody>
          <a:bodyPr/>
          <a:lstStyle/>
          <a:p>
            <a:pPr marL="342900" indent="-342900" eaLnBrk="1" hangingPunct="1">
              <a:lnSpc>
                <a:spcPct val="90000"/>
              </a:lnSpc>
              <a:buFont typeface="Wingdings" panose="05000000000000000000" pitchFamily="2" charset="2"/>
              <a:buChar char="§"/>
            </a:pPr>
            <a:r>
              <a:rPr lang="en-AU" altLang="en-US" sz="2400" dirty="0"/>
              <a:t>Covariance and its standardised measure, </a:t>
            </a:r>
            <a:r>
              <a:rPr lang="en-AU" altLang="en-US" sz="2400" b="1" dirty="0"/>
              <a:t>correlation</a:t>
            </a:r>
            <a:r>
              <a:rPr lang="en-AU" altLang="en-US" sz="2400" dirty="0"/>
              <a:t>, is a statistical measure of any relationship that may exist between two series of numbers (this could be any kind of data)</a:t>
            </a:r>
            <a:endParaRPr lang="en-AU" altLang="en-US" sz="2400" dirty="0"/>
          </a:p>
          <a:p>
            <a:pPr marL="342900" indent="-342900" eaLnBrk="1" hangingPunct="1">
              <a:lnSpc>
                <a:spcPct val="90000"/>
              </a:lnSpc>
              <a:buFont typeface="Wingdings" panose="05000000000000000000" pitchFamily="2" charset="2"/>
              <a:buChar char="§"/>
            </a:pPr>
            <a:r>
              <a:rPr lang="en-GB" altLang="en-US" sz="2400" dirty="0"/>
              <a:t>The strength of the portfolio effect is inversely related to the correlation between the returns of assets in the portfolio</a:t>
            </a:r>
            <a:endParaRPr lang="en-AU" altLang="en-US" sz="2400" dirty="0"/>
          </a:p>
        </p:txBody>
      </p:sp>
      <p:sp>
        <p:nvSpPr>
          <p:cNvPr id="2" name="Slide Number Placeholder 1"/>
          <p:cNvSpPr>
            <a:spLocks noGrp="1"/>
          </p:cNvSpPr>
          <p:nvPr>
            <p:ph type="sldNum" sz="quarter" idx="4294967295"/>
          </p:nvPr>
        </p:nvSpPr>
        <p:spPr>
          <a:xfrm>
            <a:off x="10488488" y="6344320"/>
            <a:ext cx="1422400" cy="329184"/>
          </a:xfrm>
        </p:spPr>
        <p:txBody>
          <a:bodyPr/>
          <a:lstStyle/>
          <a:p>
            <a:fld id="{927472EA-109E-4C54-948C-F6DFF44EED60}" type="slidenum">
              <a:rPr lang="en-AU" smtClean="0"/>
            </a:fld>
            <a:endParaRPr lang="en-A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11">
                                            <p:txEl>
                                              <p:pRg st="0" end="0"/>
                                            </p:txEl>
                                          </p:spTgt>
                                        </p:tgtEl>
                                        <p:attrNameLst>
                                          <p:attrName>style.visibility</p:attrName>
                                        </p:attrNameLst>
                                      </p:cBhvr>
                                      <p:to>
                                        <p:strVal val="visible"/>
                                      </p:to>
                                    </p:set>
                                    <p:animEffect transition="in" filter="dissolve">
                                      <p:cBhvr>
                                        <p:cTn id="7" dur="500"/>
                                        <p:tgtEl>
                                          <p:spTgt spid="727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11">
                                            <p:txEl>
                                              <p:pRg st="1" end="1"/>
                                            </p:txEl>
                                          </p:spTgt>
                                        </p:tgtEl>
                                        <p:attrNameLst>
                                          <p:attrName>style.visibility</p:attrName>
                                        </p:attrNameLst>
                                      </p:cBhvr>
                                      <p:to>
                                        <p:strVal val="visible"/>
                                      </p:to>
                                    </p:set>
                                    <p:animEffect transition="in" filter="dissolve">
                                      <p:cBhvr>
                                        <p:cTn id="12" dur="500"/>
                                        <p:tgtEl>
                                          <p:spTgt spid="727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utoUpdateAnimBg="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pPr eaLnBrk="1" hangingPunct="1"/>
            <a:r>
              <a:rPr lang="en-AU" altLang="en-US" sz="3600" dirty="0"/>
              <a:t>Covariance and Correlation</a:t>
            </a:r>
            <a:endParaRPr lang="en-US" altLang="en-US" sz="3600" dirty="0"/>
          </a:p>
        </p:txBody>
      </p:sp>
      <p:sp>
        <p:nvSpPr>
          <p:cNvPr id="105478" name="Rectangle 6"/>
          <p:cNvSpPr>
            <a:spLocks noGrp="1" noChangeArrowheads="1"/>
          </p:cNvSpPr>
          <p:nvPr>
            <p:ph idx="1"/>
          </p:nvPr>
        </p:nvSpPr>
        <p:spPr>
          <a:xfrm>
            <a:off x="655608" y="2708920"/>
            <a:ext cx="10841068" cy="2838707"/>
          </a:xfrm>
        </p:spPr>
        <p:txBody>
          <a:bodyPr/>
          <a:lstStyle/>
          <a:p>
            <a:pPr marL="342900" indent="-342900" eaLnBrk="1" hangingPunct="1">
              <a:buFont typeface="Wingdings" panose="05000000000000000000" pitchFamily="2" charset="2"/>
              <a:buChar char="§"/>
            </a:pPr>
            <a:r>
              <a:rPr lang="en-US" altLang="en-US" sz="2400" dirty="0"/>
              <a:t>For example:</a:t>
            </a:r>
            <a:endParaRPr lang="en-US" altLang="en-US" sz="2400" dirty="0"/>
          </a:p>
          <a:p>
            <a:pPr marL="716280" lvl="1" indent="-354330" eaLnBrk="1" hangingPunct="1"/>
            <a:r>
              <a:rPr lang="en-US" altLang="en-US" sz="2400" dirty="0"/>
              <a:t>A portfolio consisting of </a:t>
            </a:r>
            <a:r>
              <a:rPr lang="en-US" altLang="en-US" sz="2400" b="1" dirty="0"/>
              <a:t>ANZ</a:t>
            </a:r>
            <a:r>
              <a:rPr lang="en-US" altLang="en-US" sz="2400" dirty="0"/>
              <a:t> and </a:t>
            </a:r>
            <a:r>
              <a:rPr lang="en-US" altLang="en-US" sz="2400" b="1" dirty="0"/>
              <a:t>NAB</a:t>
            </a:r>
            <a:r>
              <a:rPr lang="en-US" altLang="en-US" sz="2400" dirty="0"/>
              <a:t> would exhibit a strong positive correlation and a weak portfolio effect</a:t>
            </a:r>
            <a:endParaRPr lang="en-US" altLang="en-US" sz="2400" dirty="0"/>
          </a:p>
          <a:p>
            <a:pPr marL="716280" lvl="1" indent="-354330" eaLnBrk="1" hangingPunct="1"/>
            <a:r>
              <a:rPr lang="en-US" altLang="en-US" sz="2400" dirty="0"/>
              <a:t>A portfolio consisting of </a:t>
            </a:r>
            <a:r>
              <a:rPr lang="en-US" altLang="en-US" sz="2400" b="1" dirty="0"/>
              <a:t>NDY</a:t>
            </a:r>
            <a:r>
              <a:rPr lang="en-US" altLang="en-US" sz="2400" dirty="0"/>
              <a:t> and </a:t>
            </a:r>
            <a:r>
              <a:rPr lang="en-US" altLang="en-US" sz="2400" b="1" dirty="0"/>
              <a:t>HVN</a:t>
            </a:r>
            <a:r>
              <a:rPr lang="en-US" altLang="en-US" sz="2400" dirty="0"/>
              <a:t> may display a weak (perhaps negative) correlation and a strong portfolio effect</a:t>
            </a:r>
            <a:endParaRPr lang="en-US" altLang="en-US" sz="2400" dirty="0"/>
          </a:p>
        </p:txBody>
      </p:sp>
      <p:grpSp>
        <p:nvGrpSpPr>
          <p:cNvPr id="105491" name="Group 19"/>
          <p:cNvGrpSpPr/>
          <p:nvPr/>
        </p:nvGrpSpPr>
        <p:grpSpPr bwMode="auto">
          <a:xfrm>
            <a:off x="3143672" y="4274153"/>
            <a:ext cx="5544541" cy="1818848"/>
            <a:chOff x="2973" y="2442"/>
            <a:chExt cx="2404" cy="1545"/>
          </a:xfrm>
        </p:grpSpPr>
        <p:sp>
          <p:nvSpPr>
            <p:cNvPr id="26631" name="Oval 14"/>
            <p:cNvSpPr>
              <a:spLocks noChangeArrowheads="1"/>
            </p:cNvSpPr>
            <p:nvPr/>
          </p:nvSpPr>
          <p:spPr bwMode="hidden">
            <a:xfrm>
              <a:off x="4005" y="2442"/>
              <a:ext cx="85" cy="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6632" name="Oval 15"/>
            <p:cNvSpPr>
              <a:spLocks noChangeArrowheads="1"/>
            </p:cNvSpPr>
            <p:nvPr/>
          </p:nvSpPr>
          <p:spPr bwMode="hidden">
            <a:xfrm>
              <a:off x="4975" y="2497"/>
              <a:ext cx="85" cy="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6633" name="Text Box 16"/>
            <p:cNvSpPr txBox="1">
              <a:spLocks noChangeArrowheads="1"/>
            </p:cNvSpPr>
            <p:nvPr/>
          </p:nvSpPr>
          <p:spPr bwMode="hidden">
            <a:xfrm>
              <a:off x="2973" y="3386"/>
              <a:ext cx="2404" cy="60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pPr eaLnBrk="1" hangingPunct="1"/>
              <a:r>
                <a:rPr lang="en-US" altLang="en-US" sz="2000" dirty="0">
                  <a:latin typeface="Short Hand" pitchFamily="2" charset="0"/>
                </a:rPr>
                <a:t>A mining company (NDY)</a:t>
              </a:r>
              <a:br>
                <a:rPr lang="en-US" altLang="en-US" sz="2000" dirty="0">
                  <a:latin typeface="Short Hand" pitchFamily="2" charset="0"/>
                </a:rPr>
              </a:br>
              <a:r>
                <a:rPr lang="en-US" altLang="en-US" sz="2000" dirty="0">
                  <a:latin typeface="Short Hand" pitchFamily="2" charset="0"/>
                </a:rPr>
                <a:t>and a retailer (HVN)</a:t>
              </a:r>
              <a:endParaRPr lang="en-AU" altLang="en-US" sz="2000" dirty="0">
                <a:latin typeface="Short Hand" pitchFamily="2" charset="0"/>
              </a:endParaRPr>
            </a:p>
          </p:txBody>
        </p:sp>
        <p:cxnSp>
          <p:nvCxnSpPr>
            <p:cNvPr id="26634" name="AutoShape 17"/>
            <p:cNvCxnSpPr>
              <a:cxnSpLocks noChangeShapeType="1"/>
            </p:cNvCxnSpPr>
            <p:nvPr/>
          </p:nvCxnSpPr>
          <p:spPr bwMode="hidden">
            <a:xfrm rot="10800000">
              <a:off x="4357" y="2560"/>
              <a:ext cx="989" cy="1200"/>
            </a:xfrm>
            <a:prstGeom prst="curvedConnector3">
              <a:avLst>
                <a:gd name="adj1" fmla="val 101433"/>
              </a:avLst>
            </a:prstGeom>
            <a:noFill/>
            <a:ln w="25400">
              <a:solidFill>
                <a:schemeClr val="hlink"/>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5" name="AutoShape 18"/>
            <p:cNvCxnSpPr>
              <a:cxnSpLocks noChangeShapeType="1"/>
            </p:cNvCxnSpPr>
            <p:nvPr/>
          </p:nvCxnSpPr>
          <p:spPr bwMode="hidden">
            <a:xfrm flipH="1" flipV="1">
              <a:off x="3768" y="2555"/>
              <a:ext cx="1580" cy="1054"/>
            </a:xfrm>
            <a:prstGeom prst="curvedConnector3">
              <a:avLst>
                <a:gd name="adj1" fmla="val 100725"/>
              </a:avLst>
            </a:prstGeom>
            <a:noFill/>
            <a:ln w="25400">
              <a:solidFill>
                <a:schemeClr val="hlink"/>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12"/>
          <p:cNvGrpSpPr/>
          <p:nvPr/>
        </p:nvGrpSpPr>
        <p:grpSpPr bwMode="auto">
          <a:xfrm>
            <a:off x="4909535" y="2565659"/>
            <a:ext cx="1685924" cy="852487"/>
            <a:chOff x="3799" y="1093"/>
            <a:chExt cx="1062" cy="537"/>
          </a:xfrm>
        </p:grpSpPr>
        <p:sp>
          <p:nvSpPr>
            <p:cNvPr id="28" name="Oval 7"/>
            <p:cNvSpPr>
              <a:spLocks noChangeArrowheads="1"/>
            </p:cNvSpPr>
            <p:nvPr/>
          </p:nvSpPr>
          <p:spPr bwMode="hidden">
            <a:xfrm>
              <a:off x="3799" y="1557"/>
              <a:ext cx="85" cy="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29" name="Oval 8"/>
            <p:cNvSpPr>
              <a:spLocks noChangeArrowheads="1"/>
            </p:cNvSpPr>
            <p:nvPr/>
          </p:nvSpPr>
          <p:spPr bwMode="hidden">
            <a:xfrm>
              <a:off x="4697" y="1567"/>
              <a:ext cx="85" cy="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endParaRPr lang="en-US" altLang="en-US"/>
            </a:p>
          </p:txBody>
        </p:sp>
        <p:sp>
          <p:nvSpPr>
            <p:cNvPr id="30" name="Text Box 9"/>
            <p:cNvSpPr txBox="1">
              <a:spLocks noChangeArrowheads="1"/>
            </p:cNvSpPr>
            <p:nvPr/>
          </p:nvSpPr>
          <p:spPr bwMode="hidden">
            <a:xfrm>
              <a:off x="3834" y="1093"/>
              <a:ext cx="1027" cy="29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4" charset="0"/>
                </a:defRPr>
              </a:lvl1pPr>
              <a:lvl2pPr marL="742950" indent="-285750">
                <a:defRPr>
                  <a:solidFill>
                    <a:schemeClr val="tx1"/>
                  </a:solidFill>
                  <a:latin typeface="Verdana" panose="020B0604030504040204" pitchFamily="4" charset="0"/>
                </a:defRPr>
              </a:lvl2pPr>
              <a:lvl3pPr marL="1143000" indent="-228600">
                <a:defRPr>
                  <a:solidFill>
                    <a:schemeClr val="tx1"/>
                  </a:solidFill>
                  <a:latin typeface="Verdana" panose="020B0604030504040204" pitchFamily="4" charset="0"/>
                </a:defRPr>
              </a:lvl3pPr>
              <a:lvl4pPr marL="1600200" indent="-228600">
                <a:defRPr>
                  <a:solidFill>
                    <a:schemeClr val="tx1"/>
                  </a:solidFill>
                  <a:latin typeface="Verdana" panose="020B0604030504040204" pitchFamily="4" charset="0"/>
                </a:defRPr>
              </a:lvl4pPr>
              <a:lvl5pPr marL="2057400" indent="-228600">
                <a:defRPr>
                  <a:solidFill>
                    <a:schemeClr val="tx1"/>
                  </a:solidFill>
                  <a:latin typeface="Verdana" panose="020B0604030504040204" pitchFamily="4" charset="0"/>
                </a:defRPr>
              </a:lvl5pPr>
              <a:lvl6pPr marL="2514600" indent="-228600" eaLnBrk="0" fontAlgn="base" hangingPunct="0">
                <a:spcBef>
                  <a:spcPct val="0"/>
                </a:spcBef>
                <a:spcAft>
                  <a:spcPct val="0"/>
                </a:spcAft>
                <a:defRPr>
                  <a:solidFill>
                    <a:schemeClr val="tx1"/>
                  </a:solidFill>
                  <a:latin typeface="Verdana" panose="020B0604030504040204" pitchFamily="4" charset="0"/>
                </a:defRPr>
              </a:lvl6pPr>
              <a:lvl7pPr marL="2971800" indent="-228600" eaLnBrk="0" fontAlgn="base" hangingPunct="0">
                <a:spcBef>
                  <a:spcPct val="0"/>
                </a:spcBef>
                <a:spcAft>
                  <a:spcPct val="0"/>
                </a:spcAft>
                <a:defRPr>
                  <a:solidFill>
                    <a:schemeClr val="tx1"/>
                  </a:solidFill>
                  <a:latin typeface="Verdana" panose="020B0604030504040204" pitchFamily="4" charset="0"/>
                </a:defRPr>
              </a:lvl7pPr>
              <a:lvl8pPr marL="3429000" indent="-228600" eaLnBrk="0" fontAlgn="base" hangingPunct="0">
                <a:spcBef>
                  <a:spcPct val="0"/>
                </a:spcBef>
                <a:spcAft>
                  <a:spcPct val="0"/>
                </a:spcAft>
                <a:defRPr>
                  <a:solidFill>
                    <a:schemeClr val="tx1"/>
                  </a:solidFill>
                  <a:latin typeface="Verdana" panose="020B0604030504040204" pitchFamily="4" charset="0"/>
                </a:defRPr>
              </a:lvl8pPr>
              <a:lvl9pPr marL="3886200" indent="-228600" eaLnBrk="0" fontAlgn="base" hangingPunct="0">
                <a:spcBef>
                  <a:spcPct val="0"/>
                </a:spcBef>
                <a:spcAft>
                  <a:spcPct val="0"/>
                </a:spcAft>
                <a:defRPr>
                  <a:solidFill>
                    <a:schemeClr val="tx1"/>
                  </a:solidFill>
                  <a:latin typeface="Verdana" panose="020B0604030504040204" pitchFamily="4" charset="0"/>
                </a:defRPr>
              </a:lvl9pPr>
            </a:lstStyle>
            <a:p>
              <a:pPr eaLnBrk="1" hangingPunct="1"/>
              <a:r>
                <a:rPr lang="en-US" altLang="en-US" sz="2400" dirty="0">
                  <a:latin typeface="Short Hand" pitchFamily="2" charset="0"/>
                </a:rPr>
                <a:t>Two banks</a:t>
              </a:r>
              <a:endParaRPr lang="en-AU" altLang="en-US" sz="2400" dirty="0">
                <a:latin typeface="Short Hand" pitchFamily="2" charset="0"/>
              </a:endParaRPr>
            </a:p>
          </p:txBody>
        </p:sp>
        <p:cxnSp>
          <p:nvCxnSpPr>
            <p:cNvPr id="31" name="AutoShape 10"/>
            <p:cNvCxnSpPr>
              <a:cxnSpLocks noChangeShapeType="1"/>
              <a:stCxn id="30" idx="2"/>
              <a:endCxn id="28" idx="0"/>
            </p:cNvCxnSpPr>
            <p:nvPr/>
          </p:nvCxnSpPr>
          <p:spPr bwMode="hidden">
            <a:xfrm rot="5400000">
              <a:off x="4008" y="1218"/>
              <a:ext cx="173" cy="506"/>
            </a:xfrm>
            <a:prstGeom prst="curvedConnector3">
              <a:avLst>
                <a:gd name="adj1" fmla="val 50000"/>
              </a:avLst>
            </a:prstGeom>
            <a:noFill/>
            <a:ln w="25400">
              <a:solidFill>
                <a:schemeClr val="hlink"/>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1"/>
            <p:cNvCxnSpPr>
              <a:cxnSpLocks noChangeShapeType="1"/>
              <a:stCxn id="30" idx="2"/>
              <a:endCxn id="29" idx="0"/>
            </p:cNvCxnSpPr>
            <p:nvPr/>
          </p:nvCxnSpPr>
          <p:spPr bwMode="hidden">
            <a:xfrm rot="16200000" flipH="1">
              <a:off x="4452" y="1279"/>
              <a:ext cx="183" cy="392"/>
            </a:xfrm>
            <a:prstGeom prst="curvedConnector3">
              <a:avLst>
                <a:gd name="adj1" fmla="val 50000"/>
              </a:avLst>
            </a:prstGeom>
            <a:noFill/>
            <a:ln w="25400">
              <a:solidFill>
                <a:schemeClr val="hlink"/>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Slide Number Placeholder 1"/>
          <p:cNvSpPr>
            <a:spLocks noGrp="1"/>
          </p:cNvSpPr>
          <p:nvPr>
            <p:ph type="sldNum" sz="quarter" idx="4294967295"/>
          </p:nvPr>
        </p:nvSpPr>
        <p:spPr>
          <a:xfrm>
            <a:off x="10560496" y="6396945"/>
            <a:ext cx="1422400" cy="329184"/>
          </a:xfrm>
        </p:spPr>
        <p:txBody>
          <a:bodyPr/>
          <a:lstStyle/>
          <a:p>
            <a:fld id="{927472EA-109E-4C54-948C-F6DFF44EED60}" type="slidenum">
              <a:rPr lang="en-AU" smtClean="0"/>
            </a:fld>
            <a:endParaRPr lang="en-A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8">
                                            <p:txEl>
                                              <p:pRg st="2" end="2"/>
                                            </p:txEl>
                                          </p:spTgt>
                                        </p:tgtEl>
                                        <p:attrNameLst>
                                          <p:attrName>style.visibility</p:attrName>
                                        </p:attrNameLst>
                                      </p:cBhvr>
                                      <p:to>
                                        <p:strVal val="visible"/>
                                      </p:to>
                                    </p:set>
                                  </p:childTnLst>
                                </p:cTn>
                              </p:par>
                            </p:childTnLst>
                          </p:cTn>
                        </p:par>
                        <p:par>
                          <p:cTn id="15" fill="hold">
                            <p:stCondLst>
                              <p:cond delay="0"/>
                            </p:stCondLst>
                            <p:childTnLst>
                              <p:par>
                                <p:cTn id="16" presetID="9" presetClass="entr" presetSubtype="0" fill="hold" nodeType="afterEffect">
                                  <p:stCondLst>
                                    <p:cond delay="500"/>
                                  </p:stCondLst>
                                  <p:childTnLst>
                                    <p:set>
                                      <p:cBhvr>
                                        <p:cTn id="17" dur="1" fill="hold">
                                          <p:stCondLst>
                                            <p:cond delay="0"/>
                                          </p:stCondLst>
                                        </p:cTn>
                                        <p:tgtEl>
                                          <p:spTgt spid="105491"/>
                                        </p:tgtEl>
                                        <p:attrNameLst>
                                          <p:attrName>style.visibility</p:attrName>
                                        </p:attrNameLst>
                                      </p:cBhvr>
                                      <p:to>
                                        <p:strVal val="visible"/>
                                      </p:to>
                                    </p:set>
                                    <p:animEffect transition="in" filter="dissolve">
                                      <p:cBhvr>
                                        <p:cTn id="18" dur="500"/>
                                        <p:tgtEl>
                                          <p:spTgt spid="105491"/>
                                        </p:tgtEl>
                                      </p:cBhvr>
                                    </p:animEffect>
                                  </p:childTnLst>
                                </p:cTn>
                              </p:par>
                            </p:childTnLst>
                          </p:cTn>
                        </p:par>
                        <p:par>
                          <p:cTn id="19" fill="hold">
                            <p:stCondLst>
                              <p:cond delay="1000"/>
                            </p:stCondLst>
                            <p:childTnLst>
                              <p:par>
                                <p:cTn id="20" presetID="9"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1" name="Rectangle 9"/>
          <p:cNvSpPr>
            <a:spLocks noGrp="1" noChangeArrowheads="1"/>
          </p:cNvSpPr>
          <p:nvPr>
            <p:ph type="title"/>
          </p:nvPr>
        </p:nvSpPr>
        <p:spPr/>
        <p:txBody>
          <a:bodyPr/>
          <a:lstStyle/>
          <a:p>
            <a:pPr eaLnBrk="1" hangingPunct="1"/>
            <a:r>
              <a:rPr lang="en-AU" altLang="en-US" sz="3600" dirty="0"/>
              <a:t>Covariance and Correlation</a:t>
            </a:r>
            <a:endParaRPr lang="en-US" altLang="en-US" sz="3600" dirty="0"/>
          </a:p>
        </p:txBody>
      </p:sp>
      <p:sp>
        <p:nvSpPr>
          <p:cNvPr id="74762" name="Rectangle 10"/>
          <p:cNvSpPr>
            <a:spLocks noGrp="1" noChangeArrowheads="1"/>
          </p:cNvSpPr>
          <p:nvPr>
            <p:ph idx="1"/>
          </p:nvPr>
        </p:nvSpPr>
        <p:spPr>
          <a:xfrm>
            <a:off x="695326" y="1844824"/>
            <a:ext cx="10801350" cy="4293875"/>
          </a:xfrm>
        </p:spPr>
        <p:txBody>
          <a:bodyPr>
            <a:noAutofit/>
          </a:bodyPr>
          <a:lstStyle/>
          <a:p>
            <a:pPr marL="361950" indent="-361950">
              <a:buFont typeface="Wingdings" panose="05000000000000000000" pitchFamily="2" charset="2"/>
              <a:buChar char="§"/>
            </a:pPr>
            <a:r>
              <a:rPr lang="en-GB" altLang="en-US" sz="2100" dirty="0"/>
              <a:t>In the case of a portfolio of two securities (investments):</a:t>
            </a:r>
            <a:endParaRPr lang="en-GB" altLang="en-US" sz="2100" dirty="0"/>
          </a:p>
          <a:p>
            <a:pPr marL="716280" indent="-354330">
              <a:buFont typeface="Arial" panose="020B0604020202020204" pitchFamily="34" charset="0"/>
              <a:buChar char="•"/>
            </a:pPr>
            <a:r>
              <a:rPr lang="en-GB" altLang="en-US" sz="2100" dirty="0"/>
              <a:t>If the correlation coefficient between the returns is </a:t>
            </a:r>
            <a:r>
              <a:rPr lang="en-GB" altLang="en-US" sz="2100" b="1" dirty="0"/>
              <a:t>positive</a:t>
            </a:r>
            <a:r>
              <a:rPr lang="en-GB" altLang="en-US" sz="2100" dirty="0"/>
              <a:t>, then the movement of returns away from expected values would tend to be in the </a:t>
            </a:r>
            <a:r>
              <a:rPr lang="en-GB" altLang="en-US" sz="2100" b="1" dirty="0"/>
              <a:t>same</a:t>
            </a:r>
            <a:r>
              <a:rPr lang="en-GB" altLang="en-US" sz="2100" dirty="0"/>
              <a:t> direction for both securities.</a:t>
            </a:r>
            <a:endParaRPr lang="en-GB" altLang="en-US" sz="2100" dirty="0"/>
          </a:p>
          <a:p>
            <a:pPr marL="1078230" lvl="1" indent="-361950">
              <a:buFont typeface="Courier New" panose="02070309020205020404" pitchFamily="49" charset="0"/>
              <a:buChar char="o"/>
            </a:pPr>
            <a:r>
              <a:rPr lang="en-GB" altLang="en-US" sz="2100" dirty="0"/>
              <a:t>e.g</a:t>
            </a:r>
            <a:r>
              <a:rPr lang="en-GB" altLang="en-US" sz="2100" dirty="0" smtClean="0"/>
              <a:t>., </a:t>
            </a:r>
            <a:r>
              <a:rPr lang="en-GB" altLang="en-US" sz="2100" dirty="0"/>
              <a:t>when the economy goes into a recession, returns from both asset will fall </a:t>
            </a:r>
            <a:endParaRPr lang="en-GB" altLang="en-US" sz="2100" dirty="0"/>
          </a:p>
          <a:p>
            <a:pPr marL="716280" indent="-354330">
              <a:buFont typeface="Arial" panose="020B0604020202020204" pitchFamily="34" charset="0"/>
              <a:buChar char="•"/>
            </a:pPr>
            <a:r>
              <a:rPr lang="en-GB" altLang="en-US" sz="2100" dirty="0"/>
              <a:t>If the correlation coefficient is </a:t>
            </a:r>
            <a:r>
              <a:rPr lang="en-GB" altLang="en-US" sz="2100" b="1" dirty="0"/>
              <a:t>negative</a:t>
            </a:r>
            <a:r>
              <a:rPr lang="en-GB" altLang="en-US" sz="2100" dirty="0"/>
              <a:t>, then returns would tend to move in </a:t>
            </a:r>
            <a:r>
              <a:rPr lang="en-GB" altLang="en-US" sz="2100" b="1" dirty="0"/>
              <a:t>opposite</a:t>
            </a:r>
            <a:r>
              <a:rPr lang="en-GB" altLang="en-US" sz="2100" dirty="0"/>
              <a:t> directions </a:t>
            </a:r>
            <a:endParaRPr lang="en-GB" altLang="en-US" sz="2100" dirty="0"/>
          </a:p>
          <a:p>
            <a:pPr marL="1078230" lvl="1" indent="-361950">
              <a:buFont typeface="Courier New" panose="02070309020205020404" pitchFamily="49" charset="0"/>
              <a:buChar char="o"/>
            </a:pPr>
            <a:r>
              <a:rPr lang="en-GB" altLang="en-US" sz="2100" dirty="0"/>
              <a:t>e.g</a:t>
            </a:r>
            <a:r>
              <a:rPr lang="en-GB" altLang="en-US" sz="2100" dirty="0" smtClean="0"/>
              <a:t>., </a:t>
            </a:r>
            <a:r>
              <a:rPr lang="en-GB" altLang="en-US" sz="2100" dirty="0"/>
              <a:t>when the economy goes into a recession, returns from one asset will fall while the returns from the other asset will rise.</a:t>
            </a:r>
            <a:endParaRPr lang="en-GB" altLang="en-US" sz="2100" dirty="0"/>
          </a:p>
          <a:p>
            <a:pPr marL="361950" indent="-361950">
              <a:buFont typeface="Wingdings" panose="05000000000000000000" pitchFamily="2" charset="2"/>
              <a:buChar char="§"/>
            </a:pPr>
            <a:r>
              <a:rPr lang="en-GB" altLang="en-US" sz="2100" dirty="0"/>
              <a:t>This is the </a:t>
            </a:r>
            <a:r>
              <a:rPr lang="en-GB" altLang="en-US" sz="2100" b="1" dirty="0"/>
              <a:t>principle of risk diversification</a:t>
            </a:r>
            <a:endParaRPr lang="en-US" altLang="en-US" sz="2100" b="1" dirty="0"/>
          </a:p>
          <a:p>
            <a:pPr marL="1206500" lvl="1" indent="-749300"/>
            <a:endParaRPr lang="en-AU" altLang="en-US" sz="2100" dirty="0"/>
          </a:p>
        </p:txBody>
      </p:sp>
      <p:sp>
        <p:nvSpPr>
          <p:cNvPr id="2" name="Slide Number Placeholder 1"/>
          <p:cNvSpPr>
            <a:spLocks noGrp="1"/>
          </p:cNvSpPr>
          <p:nvPr>
            <p:ph type="sldNum" sz="quarter" idx="4294967295"/>
          </p:nvPr>
        </p:nvSpPr>
        <p:spPr>
          <a:xfrm>
            <a:off x="10488488" y="6381328"/>
            <a:ext cx="1422400" cy="329184"/>
          </a:xfrm>
        </p:spPr>
        <p:txBody>
          <a:bodyPr/>
          <a:lstStyle/>
          <a:p>
            <a:fld id="{927472EA-109E-4C54-948C-F6DFF44EED60}" type="slidenum">
              <a:rPr lang="en-AU" smtClean="0"/>
            </a:fld>
            <a:endParaRPr lang="en-A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62">
                                            <p:txEl>
                                              <p:pRg st="0" end="0"/>
                                            </p:txEl>
                                          </p:spTgt>
                                        </p:tgtEl>
                                        <p:attrNameLst>
                                          <p:attrName>style.visibility</p:attrName>
                                        </p:attrNameLst>
                                      </p:cBhvr>
                                      <p:to>
                                        <p:strVal val="visible"/>
                                      </p:to>
                                    </p:set>
                                    <p:animEffect transition="in" filter="dissolve">
                                      <p:cBhvr>
                                        <p:cTn id="7" dur="500"/>
                                        <p:tgtEl>
                                          <p:spTgt spid="747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2">
                                            <p:txEl>
                                              <p:pRg st="1" end="1"/>
                                            </p:txEl>
                                          </p:spTgt>
                                        </p:tgtEl>
                                        <p:attrNameLst>
                                          <p:attrName>style.visibility</p:attrName>
                                        </p:attrNameLst>
                                      </p:cBhvr>
                                      <p:to>
                                        <p:strVal val="visible"/>
                                      </p:to>
                                    </p:set>
                                    <p:animEffect transition="in" filter="dissolve">
                                      <p:cBhvr>
                                        <p:cTn id="12" dur="500"/>
                                        <p:tgtEl>
                                          <p:spTgt spid="747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62">
                                            <p:txEl>
                                              <p:pRg st="2" end="2"/>
                                            </p:txEl>
                                          </p:spTgt>
                                        </p:tgtEl>
                                        <p:attrNameLst>
                                          <p:attrName>style.visibility</p:attrName>
                                        </p:attrNameLst>
                                      </p:cBhvr>
                                      <p:to>
                                        <p:strVal val="visible"/>
                                      </p:to>
                                    </p:set>
                                    <p:animEffect transition="in" filter="dissolve">
                                      <p:cBhvr>
                                        <p:cTn id="17" dur="500"/>
                                        <p:tgtEl>
                                          <p:spTgt spid="747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762">
                                            <p:txEl>
                                              <p:pRg st="3" end="3"/>
                                            </p:txEl>
                                          </p:spTgt>
                                        </p:tgtEl>
                                        <p:attrNameLst>
                                          <p:attrName>style.visibility</p:attrName>
                                        </p:attrNameLst>
                                      </p:cBhvr>
                                      <p:to>
                                        <p:strVal val="visible"/>
                                      </p:to>
                                    </p:set>
                                    <p:animEffect transition="in" filter="dissolve">
                                      <p:cBhvr>
                                        <p:cTn id="22" dur="500"/>
                                        <p:tgtEl>
                                          <p:spTgt spid="747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762">
                                            <p:txEl>
                                              <p:pRg st="4" end="4"/>
                                            </p:txEl>
                                          </p:spTgt>
                                        </p:tgtEl>
                                        <p:attrNameLst>
                                          <p:attrName>style.visibility</p:attrName>
                                        </p:attrNameLst>
                                      </p:cBhvr>
                                      <p:to>
                                        <p:strVal val="visible"/>
                                      </p:to>
                                    </p:set>
                                    <p:animEffect transition="in" filter="dissolve">
                                      <p:cBhvr>
                                        <p:cTn id="27" dur="500"/>
                                        <p:tgtEl>
                                          <p:spTgt spid="747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4762">
                                            <p:txEl>
                                              <p:pRg st="5" end="5"/>
                                            </p:txEl>
                                          </p:spTgt>
                                        </p:tgtEl>
                                        <p:attrNameLst>
                                          <p:attrName>style.visibility</p:attrName>
                                        </p:attrNameLst>
                                      </p:cBhvr>
                                      <p:to>
                                        <p:strVal val="visible"/>
                                      </p:to>
                                    </p:set>
                                    <p:animEffect transition="in" filter="dissolve">
                                      <p:cBhvr>
                                        <p:cTn id="32" dur="500"/>
                                        <p:tgtEl>
                                          <p:spTgt spid="747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2" grpId="0" bldLvl="3" autoUpdateAnimBg="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altLang="en-US">
                <a:ea typeface="ヒラギノ角ゴ Pro W3" pitchFamily="-65" charset="-128"/>
              </a:rPr>
              <a:t>Evaluating portfolio risk: Portfolio diversification</a:t>
            </a:r>
            <a:endParaRPr lang="en-US" altLang="en-US">
              <a:ea typeface="ヒラギノ角ゴ Pro W3" pitchFamily="-65" charset="-128"/>
            </a:endParaRPr>
          </a:p>
        </p:txBody>
      </p:sp>
      <p:sp>
        <p:nvSpPr>
          <p:cNvPr id="20483" name="Content Placeholder 2"/>
          <p:cNvSpPr>
            <a:spLocks noGrp="1"/>
          </p:cNvSpPr>
          <p:nvPr>
            <p:ph idx="1"/>
          </p:nvPr>
        </p:nvSpPr>
        <p:spPr/>
        <p:txBody>
          <a:bodyPr/>
          <a:lstStyle/>
          <a:p>
            <a:pPr eaLnBrk="1" hangingPunct="1"/>
            <a:r>
              <a:rPr lang="en-US" altLang="en-US">
                <a:ea typeface="ヒラギノ角ゴ Pro W3" pitchFamily="-65" charset="-128"/>
              </a:rPr>
              <a:t>The effect of reducing risks by including a large number of investments in a portfolio is called </a:t>
            </a:r>
            <a:r>
              <a:rPr lang="en-US" altLang="en-US" b="1">
                <a:ea typeface="ヒラギノ角ゴ Pro W3" pitchFamily="-65" charset="-128"/>
              </a:rPr>
              <a:t>diversification</a:t>
            </a:r>
            <a:r>
              <a:rPr lang="en-US" altLang="en-US">
                <a:ea typeface="ヒラギノ角ゴ Pro W3" pitchFamily="-65" charset="-128"/>
              </a:rPr>
              <a:t>.</a:t>
            </a:r>
            <a:endParaRPr lang="en-US" altLang="en-US">
              <a:ea typeface="ヒラギノ角ゴ Pro W3" pitchFamily="-65" charset="-128"/>
            </a:endParaRPr>
          </a:p>
          <a:p>
            <a:pPr eaLnBrk="1" hangingPunct="1"/>
            <a:endParaRPr lang="en-US" altLang="en-US">
              <a:ea typeface="ヒラギノ角ゴ Pro W3" pitchFamily="-65" charset="-128"/>
            </a:endParaRPr>
          </a:p>
          <a:p>
            <a:pPr eaLnBrk="1" hangingPunct="1"/>
            <a:r>
              <a:rPr lang="en-US" altLang="en-US">
                <a:ea typeface="ヒラギノ角ゴ Pro W3" pitchFamily="-65" charset="-128"/>
              </a:rPr>
              <a:t>The diversification gains achieved will depend on the </a:t>
            </a:r>
            <a:r>
              <a:rPr lang="en-US" altLang="en-US" b="1">
                <a:ea typeface="ヒラギノ角ゴ Pro W3" pitchFamily="-65" charset="-128"/>
              </a:rPr>
              <a:t>degree of correlation</a:t>
            </a:r>
            <a:r>
              <a:rPr lang="en-US" altLang="en-US">
                <a:ea typeface="ヒラギノ角ゴ Pro W3" pitchFamily="-65" charset="-128"/>
              </a:rPr>
              <a:t> among the investments, measured by </a:t>
            </a:r>
            <a:r>
              <a:rPr lang="en-US" altLang="en-US" b="1">
                <a:ea typeface="ヒラギノ角ゴ Pro W3" pitchFamily="-65" charset="-128"/>
              </a:rPr>
              <a:t>correlation coefficient</a:t>
            </a:r>
            <a:r>
              <a:rPr lang="en-US" altLang="en-US">
                <a:ea typeface="ヒラギノ角ゴ Pro W3" pitchFamily="-65" charset="-128"/>
              </a:rPr>
              <a:t>.</a:t>
            </a:r>
            <a:endParaRPr lang="en-US" altLang="en-US">
              <a:ea typeface="ヒラギノ角ゴ Pro W3" pitchFamily="-65" charset="-128"/>
            </a:endParaRPr>
          </a:p>
          <a:p>
            <a:pPr eaLnBrk="1" hangingPunct="1"/>
            <a:endParaRPr lang="en-US" altLang="en-US">
              <a:ea typeface="ヒラギノ角ゴ Pro W3" pitchFamily="-65" charset="-128"/>
            </a:endParaRPr>
          </a:p>
          <a:p>
            <a:pPr eaLnBrk="1" hangingPunct="1">
              <a:buFontTx/>
              <a:buNone/>
            </a:pPr>
            <a:endParaRPr lang="en-US" altLang="en-US">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ea typeface="ヒラギノ角ゴ Pro W3" pitchFamily="-65" charset="-128"/>
              </a:rPr>
              <a:t>Portfolio diversification (cont.)</a:t>
            </a:r>
            <a:endParaRPr lang="en-US" altLang="en-US">
              <a:ea typeface="ヒラギノ角ゴ Pro W3" pitchFamily="-65" charset="-128"/>
            </a:endParaRPr>
          </a:p>
        </p:txBody>
      </p:sp>
      <p:sp>
        <p:nvSpPr>
          <p:cNvPr id="21507" name="Content Placeholder 2"/>
          <p:cNvSpPr>
            <a:spLocks noGrp="1"/>
          </p:cNvSpPr>
          <p:nvPr>
            <p:ph idx="1"/>
          </p:nvPr>
        </p:nvSpPr>
        <p:spPr/>
        <p:txBody>
          <a:bodyPr/>
          <a:lstStyle/>
          <a:p>
            <a:pPr marL="0" indent="0">
              <a:buNone/>
            </a:pPr>
            <a:r>
              <a:rPr lang="en-US" altLang="en-US" dirty="0">
                <a:ea typeface="ヒラギノ角ゴ Pro W3" pitchFamily="-65" charset="-128"/>
              </a:rPr>
              <a:t>The </a:t>
            </a:r>
            <a:r>
              <a:rPr lang="en-US" altLang="en-US" b="1" dirty="0">
                <a:ea typeface="ヒラギノ角ゴ Pro W3" pitchFamily="-65" charset="-128"/>
              </a:rPr>
              <a:t>correlation coefficient </a:t>
            </a:r>
            <a:r>
              <a:rPr lang="en-US" altLang="en-US" dirty="0">
                <a:ea typeface="ヒラギノ角ゴ Pro W3" pitchFamily="-65" charset="-128"/>
              </a:rPr>
              <a:t>can range from  -1.0 (perfect negative correlation), meaning that two variables move in perfectly opposite directions, to +1.0 (perfect positive correlation). The lower the correlation, the greater will be the diversification benefits.</a:t>
            </a:r>
            <a:endParaRPr lang="en-US" altLang="en-US" dirty="0">
              <a:ea typeface="ヒラギノ角ゴ Pro W3" pitchFamily="-65" charset="-128"/>
            </a:endParaRPr>
          </a:p>
          <a:p>
            <a:pPr marL="0" indent="0"/>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altLang="en-US" dirty="0">
                <a:ea typeface="ヒラギノ角ゴ Pro W3" pitchFamily="-65" charset="-128"/>
              </a:rPr>
              <a:t>Calculating the </a:t>
            </a:r>
            <a:r>
              <a:rPr lang="en-US" altLang="en-US" dirty="0" err="1">
                <a:ea typeface="ヒラギノ角ゴ Pro W3" pitchFamily="-65" charset="-128"/>
              </a:rPr>
              <a:t>realised</a:t>
            </a:r>
            <a:r>
              <a:rPr lang="en-US" altLang="en-US" dirty="0">
                <a:ea typeface="ヒラギノ角ゴ Pro W3" pitchFamily="-65" charset="-128"/>
              </a:rPr>
              <a:t> return from an investment (cont.)</a:t>
            </a:r>
            <a:endParaRPr lang="en-US" altLang="en-US" dirty="0">
              <a:ea typeface="ヒラギノ角ゴ Pro W3" pitchFamily="-65" charset="-128"/>
            </a:endParaRPr>
          </a:p>
        </p:txBody>
      </p:sp>
      <p:sp>
        <p:nvSpPr>
          <p:cNvPr id="10243" name="Content Placeholder 2"/>
          <p:cNvSpPr>
            <a:spLocks noGrp="1"/>
          </p:cNvSpPr>
          <p:nvPr>
            <p:ph idx="1"/>
          </p:nvPr>
        </p:nvSpPr>
        <p:spPr/>
        <p:txBody>
          <a:bodyPr/>
          <a:lstStyle/>
          <a:p>
            <a:pPr>
              <a:defRPr/>
            </a:pPr>
            <a:endParaRPr lang="en-US" b="1" dirty="0">
              <a:solidFill>
                <a:srgbClr val="FF0000"/>
              </a:solidFill>
            </a:endParaRPr>
          </a:p>
          <a:p>
            <a:pPr>
              <a:defRPr/>
            </a:pPr>
            <a:endParaRPr lang="en-US" b="1" dirty="0">
              <a:solidFill>
                <a:srgbClr val="FF0000"/>
              </a:solidFill>
            </a:endParaRPr>
          </a:p>
          <a:p>
            <a:pPr marL="0" indent="0">
              <a:buNone/>
              <a:defRPr/>
            </a:pPr>
            <a:endParaRPr lang="en-US" dirty="0"/>
          </a:p>
          <a:p>
            <a:pPr marL="0" indent="0">
              <a:buNone/>
              <a:defRPr/>
            </a:pPr>
            <a:r>
              <a:rPr lang="en-US" dirty="0"/>
              <a:t>	Cash return 	= $200 + 0 − $95 </a:t>
            </a:r>
            <a:endParaRPr lang="en-US" dirty="0"/>
          </a:p>
          <a:p>
            <a:pPr>
              <a:buFont typeface="Wingdings" panose="05000000000000000000" charset="0"/>
              <a:buNone/>
              <a:defRPr/>
            </a:pPr>
            <a:r>
              <a:rPr lang="en-US" dirty="0"/>
              <a:t>				        = </a:t>
            </a:r>
            <a:r>
              <a:rPr lang="en-US" b="1" dirty="0">
                <a:solidFill>
                  <a:srgbClr val="290FAB"/>
                </a:solidFill>
              </a:rPr>
              <a:t>$105</a:t>
            </a:r>
            <a:endParaRPr lang="en-US" b="1" dirty="0">
              <a:solidFill>
                <a:srgbClr val="290FAB"/>
              </a:solidFill>
            </a:endParaRPr>
          </a:p>
        </p:txBody>
      </p:sp>
      <p:pic>
        <p:nvPicPr>
          <p:cNvPr id="10244" name="Picture 5" descr="D:\Project\PAU12\PRODUCTION\DSG\Ch07\ch07_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1804045"/>
            <a:ext cx="7162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ea typeface="ヒラギノ角ゴ Pro W3" pitchFamily="-65" charset="-128"/>
              </a:rPr>
              <a:t>Diversification lessons</a:t>
            </a:r>
            <a:endParaRPr lang="en-US" altLang="en-US">
              <a:ea typeface="ヒラギノ角ゴ Pro W3" pitchFamily="-65" charset="-128"/>
            </a:endParaRPr>
          </a:p>
        </p:txBody>
      </p:sp>
      <p:sp>
        <p:nvSpPr>
          <p:cNvPr id="22531" name="Content Placeholder 2"/>
          <p:cNvSpPr>
            <a:spLocks noGrp="1"/>
          </p:cNvSpPr>
          <p:nvPr>
            <p:ph idx="1"/>
          </p:nvPr>
        </p:nvSpPr>
        <p:spPr/>
        <p:txBody>
          <a:bodyPr/>
          <a:lstStyle/>
          <a:p>
            <a:pPr marL="514350" indent="-514350">
              <a:buFont typeface="Perpetua" pitchFamily="18" charset="0"/>
              <a:buAutoNum type="arabicPeriod"/>
            </a:pPr>
            <a:r>
              <a:rPr lang="en-US" altLang="en-US" dirty="0">
                <a:ea typeface="ヒラギノ角ゴ Pro W3" pitchFamily="-65" charset="-128"/>
              </a:rPr>
              <a:t>A portfolio can be less risky than the average risk of its individual investments in the portfolio.</a:t>
            </a:r>
            <a:endParaRPr lang="en-US" altLang="en-US" dirty="0">
              <a:ea typeface="ヒラギノ角ゴ Pro W3" pitchFamily="-65" charset="-128"/>
            </a:endParaRPr>
          </a:p>
          <a:p>
            <a:pPr marL="514350" indent="-514350">
              <a:buFont typeface="Perpetua" pitchFamily="18" charset="0"/>
              <a:buAutoNum type="arabicPeriod"/>
            </a:pPr>
            <a:endParaRPr lang="en-US" altLang="en-US" dirty="0">
              <a:ea typeface="ヒラギノ角ゴ Pro W3" pitchFamily="-65" charset="-128"/>
            </a:endParaRPr>
          </a:p>
          <a:p>
            <a:pPr marL="514350" indent="-514350">
              <a:buFont typeface="Perpetua" pitchFamily="18" charset="0"/>
              <a:buAutoNum type="arabicPeriod"/>
            </a:pPr>
            <a:r>
              <a:rPr lang="en-US" altLang="en-US" dirty="0">
                <a:ea typeface="ヒラギノ角ゴ Pro W3" pitchFamily="-65" charset="-128"/>
              </a:rPr>
              <a:t>The key to reducing risk through diversification is to combine investments whose returns are not perfectly positively correlated.</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695326" y="1052736"/>
            <a:ext cx="10801351" cy="469056"/>
          </a:xfrm>
        </p:spPr>
        <p:txBody>
          <a:bodyPr>
            <a:normAutofit fontScale="90000"/>
          </a:bodyPr>
          <a:lstStyle/>
          <a:p>
            <a:pPr eaLnBrk="1" hangingPunct="1"/>
            <a:r>
              <a:rPr lang="en-US" altLang="en-US" dirty="0">
                <a:ea typeface="ヒラギノ角ゴ Pro W3" pitchFamily="-65" charset="-128"/>
              </a:rPr>
              <a:t>Calculating </a:t>
            </a:r>
            <a:r>
              <a:rPr lang="en-AU" altLang="en-US" dirty="0" smtClean="0">
                <a:ea typeface="ヒラギノ角ゴ Pro W3" pitchFamily="-65" charset="-128"/>
              </a:rPr>
              <a:t>portfolio risk </a:t>
            </a:r>
            <a:r>
              <a:rPr lang="en-US" altLang="ja-JP" dirty="0" smtClean="0">
                <a:ea typeface="ヒラギノ角ゴ Pro W3" pitchFamily="-65" charset="-128"/>
              </a:rPr>
              <a:t>(2-assets)</a:t>
            </a:r>
            <a:endParaRPr lang="en-US" altLang="en-US" dirty="0">
              <a:ea typeface="ヒラギノ角ゴ Pro W3" pitchFamily="-65" charset="-128"/>
            </a:endParaRPr>
          </a:p>
        </p:txBody>
      </p:sp>
      <p:pic>
        <p:nvPicPr>
          <p:cNvPr id="23555" name="Picture 5" descr="D:\Project\PAU12\PRODUCTION\DSG\Ch08\ch08_0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5143" y="1997789"/>
            <a:ext cx="8721715" cy="286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normAutofit fontScale="90000"/>
          </a:bodyPr>
          <a:lstStyle/>
          <a:p>
            <a:pPr eaLnBrk="1" hangingPunct="1"/>
            <a:r>
              <a:rPr lang="en-US" altLang="en-US" sz="3600" i="1" dirty="0">
                <a:ea typeface="ヒラギノ角ゴ Pro W3" pitchFamily="-65" charset="-128"/>
              </a:rPr>
              <a:t>CHECK YOURSELF</a:t>
            </a:r>
            <a:endParaRPr lang="en-US" altLang="en-US" sz="3600" i="1" dirty="0">
              <a:ea typeface="ヒラギノ角ゴ Pro W3" pitchFamily="-65" charset="-128"/>
            </a:endParaRPr>
          </a:p>
        </p:txBody>
      </p:sp>
      <p:sp>
        <p:nvSpPr>
          <p:cNvPr id="27651" name="Subtitle 5"/>
          <p:cNvSpPr>
            <a:spLocks noGrp="1"/>
          </p:cNvSpPr>
          <p:nvPr>
            <p:ph idx="1"/>
          </p:nvPr>
        </p:nvSpPr>
        <p:spPr/>
        <p:txBody>
          <a:bodyPr/>
          <a:lstStyle/>
          <a:p>
            <a:pPr eaLnBrk="1" hangingPunct="1">
              <a:buFontTx/>
              <a:buNone/>
            </a:pPr>
            <a:r>
              <a:rPr lang="en-US" altLang="en-US" b="1" dirty="0">
                <a:ea typeface="ヒラギノ角ゴ Pro W3" pitchFamily="-65" charset="-128"/>
              </a:rPr>
              <a:t>Evaluating a portfolio</a:t>
            </a:r>
            <a:r>
              <a:rPr lang="en-AU" altLang="en-US" b="1" dirty="0">
                <a:ea typeface="ヒラギノ角ゴ Pro W3" pitchFamily="-65" charset="-128"/>
              </a:rPr>
              <a:t>’</a:t>
            </a:r>
            <a:r>
              <a:rPr lang="en-US" altLang="ja-JP" b="1" dirty="0">
                <a:ea typeface="ヒラギノ角ゴ Pro W3" pitchFamily="-65" charset="-128"/>
              </a:rPr>
              <a:t>s risk and return</a:t>
            </a:r>
            <a:endParaRPr lang="en-US" altLang="ja-JP" b="1" dirty="0">
              <a:ea typeface="ヒラギノ角ゴ Pro W3" pitchFamily="-65" charset="-128"/>
            </a:endParaRPr>
          </a:p>
          <a:p>
            <a:pPr marL="0" indent="0">
              <a:buNone/>
            </a:pPr>
            <a:r>
              <a:rPr lang="en-US" altLang="en-US" dirty="0">
                <a:ea typeface="ヒラギノ角ゴ Pro W3" pitchFamily="-65" charset="-128"/>
              </a:rPr>
              <a:t>Evaluate the expected return and standard deviation of the portfolio of the S&amp;P/ASX 200 and the international fund where the correlation is assumed to be .75 and Sarah still places half of her money in each of the funds.</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a:ea typeface="ヒラギノ角ゴ Pro W3" pitchFamily="-65" charset="-128"/>
              </a:rPr>
              <a:t>Step 1: Picture the problem</a:t>
            </a:r>
            <a:endParaRPr lang="en-US" altLang="en-US">
              <a:ea typeface="ヒラギノ角ゴ Pro W3" pitchFamily="-65" charset="-128"/>
            </a:endParaRPr>
          </a:p>
        </p:txBody>
      </p:sp>
      <p:sp>
        <p:nvSpPr>
          <p:cNvPr id="28675" name="Content Placeholder 2"/>
          <p:cNvSpPr>
            <a:spLocks noGrp="1"/>
          </p:cNvSpPr>
          <p:nvPr>
            <p:ph idx="1"/>
          </p:nvPr>
        </p:nvSpPr>
        <p:spPr/>
        <p:txBody>
          <a:bodyPr/>
          <a:lstStyle/>
          <a:p>
            <a:pPr marL="0" indent="0">
              <a:buNone/>
            </a:pPr>
            <a:r>
              <a:rPr lang="en-US" altLang="en-US">
                <a:ea typeface="ヒラギノ角ゴ Pro W3" pitchFamily="-65" charset="-128"/>
              </a:rPr>
              <a:t>Sarah can visualise the expected return, standard deviation and weights as shown below, with the need to determine the numbers for the empty boxes.</a:t>
            </a:r>
            <a:endParaRPr lang="en-US" altLang="en-US">
              <a:ea typeface="ヒラギノ角ゴ Pro W3" pitchFamily="-65" charset="-128"/>
            </a:endParaRPr>
          </a:p>
          <a:p>
            <a:pPr marL="0" indent="0"/>
            <a:endParaRPr lang="en-US" altLang="en-US">
              <a:ea typeface="ヒラギノ角ゴ Pro W3" pitchFamily="-65" charset="-128"/>
            </a:endParaRPr>
          </a:p>
        </p:txBody>
      </p:sp>
      <p:graphicFrame>
        <p:nvGraphicFramePr>
          <p:cNvPr id="5" name="Table 4"/>
          <p:cNvGraphicFramePr>
            <a:graphicFrameLocks noGrp="1"/>
          </p:cNvGraphicFramePr>
          <p:nvPr/>
        </p:nvGraphicFramePr>
        <p:xfrm>
          <a:off x="2139951" y="3429001"/>
          <a:ext cx="7791451" cy="2368551"/>
        </p:xfrm>
        <a:graphic>
          <a:graphicData uri="http://schemas.openxmlformats.org/drawingml/2006/table">
            <a:tbl>
              <a:tblPr/>
              <a:tblGrid>
                <a:gridCol w="2654230"/>
                <a:gridCol w="1712407"/>
                <a:gridCol w="1712407"/>
                <a:gridCol w="1712407"/>
              </a:tblGrid>
              <a:tr h="640257">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Investment fund</a:t>
                      </a:r>
                      <a:endPar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Expected return</a:t>
                      </a:r>
                      <a:endPar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Standard deviation</a:t>
                      </a:r>
                      <a:endPar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Investment weight</a:t>
                      </a:r>
                      <a:endPar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257">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S&amp;P/ASX 200 fund</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13%</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20%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50%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r>
              <a:tr h="640257">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International fund</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15%</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30%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50%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r>
              <a:tr h="447780">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Portfolio</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9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9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100%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L="91445" marR="91445" marT="45744" marB="4574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r>
            </a:tbl>
          </a:graphicData>
        </a:graphic>
      </p:graphicFrame>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ea typeface="ヒラギノ角ゴ Pro W3" pitchFamily="-65" charset="-128"/>
              </a:rPr>
              <a:t>Step 2: Decide on a solution strategy</a:t>
            </a:r>
            <a:endParaRPr lang="en-US" altLang="en-US">
              <a:ea typeface="ヒラギノ角ゴ Pro W3" pitchFamily="-65" charset="-128"/>
            </a:endParaRPr>
          </a:p>
        </p:txBody>
      </p:sp>
      <p:sp>
        <p:nvSpPr>
          <p:cNvPr id="29699" name="Content Placeholder 2"/>
          <p:cNvSpPr>
            <a:spLocks noGrp="1"/>
          </p:cNvSpPr>
          <p:nvPr>
            <p:ph idx="1"/>
          </p:nvPr>
        </p:nvSpPr>
        <p:spPr/>
        <p:txBody>
          <a:bodyPr/>
          <a:lstStyle/>
          <a:p>
            <a:r>
              <a:rPr lang="en-US" altLang="en-US" dirty="0">
                <a:ea typeface="ヒラギノ角ゴ Pro W3" pitchFamily="-65" charset="-128"/>
              </a:rPr>
              <a:t>The portfolio expected return is a simple weighted average of the expected rates of return of the two investments given by portfolio return equation .</a:t>
            </a:r>
            <a:endParaRPr lang="en-US" altLang="en-US" dirty="0">
              <a:ea typeface="ヒラギノ角ゴ Pro W3" pitchFamily="-65" charset="-128"/>
            </a:endParaRPr>
          </a:p>
          <a:p>
            <a:pPr eaLnBrk="1" hangingPunct="1"/>
            <a:endParaRPr lang="en-US" altLang="en-US" dirty="0">
              <a:ea typeface="ヒラギノ角ゴ Pro W3" pitchFamily="-65" charset="-128"/>
            </a:endParaRPr>
          </a:p>
          <a:p>
            <a:pPr eaLnBrk="1" hangingPunct="1"/>
            <a:r>
              <a:rPr lang="en-US" altLang="en-US" dirty="0">
                <a:ea typeface="ヒラギノ角ゴ Pro W3" pitchFamily="-65" charset="-128"/>
              </a:rPr>
              <a:t>The standard deviation of the portfolio can be calculated using portfolio risk equation. We are given the correlation to be equal to 0.75.</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a:ea typeface="ヒラギノ角ゴ Pro W3" pitchFamily="-65" charset="-128"/>
              </a:rPr>
              <a:t>Step 3: Solve</a:t>
            </a:r>
            <a:endParaRPr lang="en-US" altLang="en-US">
              <a:ea typeface="ヒラギノ角ゴ Pro W3" pitchFamily="-65" charset="-128"/>
            </a:endParaRPr>
          </a:p>
        </p:txBody>
      </p:sp>
      <p:sp>
        <p:nvSpPr>
          <p:cNvPr id="30723" name="Content Placeholder 2"/>
          <p:cNvSpPr>
            <a:spLocks noGrp="1"/>
          </p:cNvSpPr>
          <p:nvPr>
            <p:ph idx="1"/>
          </p:nvPr>
        </p:nvSpPr>
        <p:spPr/>
        <p:txBody>
          <a:bodyPr/>
          <a:lstStyle/>
          <a:p>
            <a:pPr marL="0" indent="0">
              <a:buNone/>
            </a:pPr>
            <a:endParaRPr lang="en-US" altLang="en-US" b="1" dirty="0">
              <a:solidFill>
                <a:srgbClr val="FF0000"/>
              </a:solidFill>
              <a:ea typeface="ヒラギノ角ゴ Pro W3" pitchFamily="-65" charset="-128"/>
            </a:endParaRPr>
          </a:p>
          <a:p>
            <a:pPr marL="0" indent="0"/>
            <a:endParaRPr lang="en-US" altLang="en-US" b="1" dirty="0">
              <a:solidFill>
                <a:srgbClr val="FF0000"/>
              </a:solidFill>
              <a:ea typeface="ヒラギノ角ゴ Pro W3" pitchFamily="-65" charset="-128"/>
            </a:endParaRPr>
          </a:p>
          <a:p>
            <a:pPr marL="0" indent="0">
              <a:buNone/>
            </a:pPr>
            <a:r>
              <a:rPr lang="en-US" altLang="en-US" dirty="0">
                <a:ea typeface="ヒラギノ角ゴ Pro W3" pitchFamily="-65" charset="-128"/>
              </a:rPr>
              <a:t>E(</a:t>
            </a:r>
            <a:r>
              <a:rPr lang="en-US" altLang="en-US" dirty="0" err="1">
                <a:ea typeface="ヒラギノ角ゴ Pro W3" pitchFamily="-65" charset="-128"/>
              </a:rPr>
              <a:t>r</a:t>
            </a:r>
            <a:r>
              <a:rPr lang="en-US" altLang="en-US" baseline="-25000" dirty="0" err="1">
                <a:ea typeface="ヒラギノ角ゴ Pro W3" pitchFamily="-65" charset="-128"/>
              </a:rPr>
              <a:t>portfolio</a:t>
            </a:r>
            <a:r>
              <a:rPr lang="en-US" altLang="en-US" dirty="0">
                <a:ea typeface="ヒラギノ角ゴ Pro W3" pitchFamily="-65" charset="-128"/>
              </a:rPr>
              <a:t>) </a:t>
            </a:r>
            <a:endParaRPr lang="en-US" altLang="en-US" dirty="0">
              <a:ea typeface="ヒラギノ角ゴ Pro W3" pitchFamily="-65" charset="-128"/>
            </a:endParaRPr>
          </a:p>
          <a:p>
            <a:pPr lvl="1" eaLnBrk="1" hangingPunct="1">
              <a:buFont typeface="Wingdings" panose="05000000000000000000" pitchFamily="2" charset="2"/>
              <a:buNone/>
            </a:pPr>
            <a:r>
              <a:rPr lang="en-US" altLang="en-US" dirty="0">
                <a:ea typeface="ヒラギノ角ゴ Pro W3" pitchFamily="-65" charset="-128"/>
              </a:rPr>
              <a:t>= W</a:t>
            </a:r>
            <a:r>
              <a:rPr lang="en-US" altLang="en-US" baseline="-25000" dirty="0">
                <a:ea typeface="ヒラギノ角ゴ Pro W3" pitchFamily="-65" charset="-128"/>
              </a:rPr>
              <a:t>S&amp;P500</a:t>
            </a:r>
            <a:r>
              <a:rPr lang="en-US" altLang="en-US" dirty="0">
                <a:ea typeface="ヒラギノ角ゴ Pro W3" pitchFamily="-65" charset="-128"/>
              </a:rPr>
              <a:t> E(r</a:t>
            </a:r>
            <a:r>
              <a:rPr lang="en-US" altLang="en-US" baseline="-25000" dirty="0">
                <a:ea typeface="ヒラギノ角ゴ Pro W3" pitchFamily="-65" charset="-128"/>
              </a:rPr>
              <a:t>S&amp;P500</a:t>
            </a:r>
            <a:r>
              <a:rPr lang="en-US" altLang="en-US" dirty="0">
                <a:ea typeface="ヒラギノ角ゴ Pro W3" pitchFamily="-65" charset="-128"/>
              </a:rPr>
              <a:t>) + </a:t>
            </a:r>
            <a:r>
              <a:rPr lang="en-US" altLang="en-US" dirty="0" err="1">
                <a:ea typeface="ヒラギノ角ゴ Pro W3" pitchFamily="-65" charset="-128"/>
              </a:rPr>
              <a:t>W</a:t>
            </a:r>
            <a:r>
              <a:rPr lang="en-US" altLang="en-US" baseline="-25000" dirty="0" err="1">
                <a:ea typeface="ヒラギノ角ゴ Pro W3" pitchFamily="-65" charset="-128"/>
              </a:rPr>
              <a:t>International</a:t>
            </a:r>
            <a:r>
              <a:rPr lang="en-US" altLang="en-US" dirty="0">
                <a:ea typeface="ヒラギノ角ゴ Pro W3" pitchFamily="-65" charset="-128"/>
              </a:rPr>
              <a:t> E(</a:t>
            </a:r>
            <a:r>
              <a:rPr lang="en-US" altLang="en-US" dirty="0" err="1">
                <a:ea typeface="ヒラギノ角ゴ Pro W3" pitchFamily="-65" charset="-128"/>
              </a:rPr>
              <a:t>r</a:t>
            </a:r>
            <a:r>
              <a:rPr lang="en-US" altLang="en-US" baseline="-25000" dirty="0" err="1">
                <a:ea typeface="ヒラギノ角ゴ Pro W3" pitchFamily="-65" charset="-128"/>
              </a:rPr>
              <a:t>International</a:t>
            </a:r>
            <a:r>
              <a:rPr lang="en-US" altLang="en-US" dirty="0">
                <a:ea typeface="ヒラギノ角ゴ Pro W3" pitchFamily="-65" charset="-128"/>
              </a:rPr>
              <a:t>) </a:t>
            </a:r>
            <a:endParaRPr lang="en-US" altLang="en-US" dirty="0">
              <a:ea typeface="ヒラギノ角ゴ Pro W3" pitchFamily="-65" charset="-128"/>
            </a:endParaRPr>
          </a:p>
          <a:p>
            <a:pPr lvl="1" eaLnBrk="1" hangingPunct="1">
              <a:buFont typeface="Wingdings" panose="05000000000000000000" pitchFamily="2" charset="2"/>
              <a:buNone/>
            </a:pPr>
            <a:r>
              <a:rPr lang="en-US" altLang="en-US" dirty="0">
                <a:ea typeface="ヒラギノ角ゴ Pro W3" pitchFamily="-65" charset="-128"/>
              </a:rPr>
              <a:t>= .5 (13) + .5(15)</a:t>
            </a:r>
            <a:endParaRPr lang="en-US" altLang="en-US" dirty="0">
              <a:ea typeface="ヒラギノ角ゴ Pro W3" pitchFamily="-65" charset="-128"/>
            </a:endParaRPr>
          </a:p>
          <a:p>
            <a:pPr lvl="1" eaLnBrk="1" hangingPunct="1">
              <a:buFont typeface="Wingdings" panose="05000000000000000000" pitchFamily="2" charset="2"/>
              <a:buNone/>
            </a:pPr>
            <a:r>
              <a:rPr lang="en-US" altLang="en-US" dirty="0">
                <a:ea typeface="ヒラギノ角ゴ Pro W3" pitchFamily="-65" charset="-128"/>
              </a:rPr>
              <a:t>= </a:t>
            </a:r>
            <a:r>
              <a:rPr lang="en-US" altLang="en-US" b="1" dirty="0">
                <a:solidFill>
                  <a:srgbClr val="290FAB"/>
                </a:solidFill>
                <a:ea typeface="ヒラギノ角ゴ Pro W3" pitchFamily="-65" charset="-128"/>
              </a:rPr>
              <a:t>14%</a:t>
            </a:r>
            <a:endParaRPr lang="en-US" altLang="en-US" b="1" dirty="0">
              <a:solidFill>
                <a:srgbClr val="290FAB"/>
              </a:solidFill>
              <a:ea typeface="ヒラギノ角ゴ Pro W3" pitchFamily="-65" charset="-128"/>
            </a:endParaRPr>
          </a:p>
        </p:txBody>
      </p:sp>
      <p:pic>
        <p:nvPicPr>
          <p:cNvPr id="30724" name="Picture 5" descr="D:\Project\PAU12\PRODUCTION\DSG\Ch08\ch08_0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5752" y="1774900"/>
            <a:ext cx="84343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a:ea typeface="ヒラギノ角ゴ Pro W3" pitchFamily="-65" charset="-128"/>
              </a:rPr>
              <a:t>Step 3: Solve (cont.)</a:t>
            </a:r>
            <a:endParaRPr lang="en-US" altLang="en-US">
              <a:ea typeface="ヒラギノ角ゴ Pro W3" pitchFamily="-65" charset="-128"/>
            </a:endParaRPr>
          </a:p>
        </p:txBody>
      </p:sp>
      <p:sp>
        <p:nvSpPr>
          <p:cNvPr id="31747" name="Content Placeholder 2"/>
          <p:cNvSpPr>
            <a:spLocks noGrp="1"/>
          </p:cNvSpPr>
          <p:nvPr>
            <p:ph idx="1"/>
          </p:nvPr>
        </p:nvSpPr>
        <p:spPr/>
        <p:txBody>
          <a:bodyPr/>
          <a:lstStyle/>
          <a:p>
            <a:pPr marL="0" indent="0"/>
            <a:endParaRPr lang="en-US" altLang="en-US" b="1" dirty="0">
              <a:solidFill>
                <a:srgbClr val="FF0000"/>
              </a:solidFill>
              <a:ea typeface="ヒラギノ角ゴ Pro W3" pitchFamily="-65" charset="-128"/>
            </a:endParaRPr>
          </a:p>
          <a:p>
            <a:pPr marL="0" indent="0"/>
            <a:endParaRPr lang="en-US" altLang="en-US" b="1" dirty="0">
              <a:solidFill>
                <a:srgbClr val="FF0000"/>
              </a:solidFill>
              <a:ea typeface="ヒラギノ角ゴ Pro W3" pitchFamily="-65" charset="-128"/>
            </a:endParaRPr>
          </a:p>
          <a:p>
            <a:pPr marL="0" indent="0">
              <a:buNone/>
            </a:pPr>
            <a:r>
              <a:rPr lang="en-US" altLang="en-US" dirty="0">
                <a:ea typeface="ヒラギノ角ゴ Pro W3" pitchFamily="-65" charset="-128"/>
              </a:rPr>
              <a:t>Standard deviation of portfolio</a:t>
            </a:r>
            <a:endParaRPr lang="en-US" altLang="en-US" dirty="0">
              <a:ea typeface="ヒラギノ角ゴ Pro W3" pitchFamily="-65" charset="-128"/>
            </a:endParaRPr>
          </a:p>
          <a:p>
            <a:pPr lvl="1" eaLnBrk="1" hangingPunct="1">
              <a:buFont typeface="Wingdings" panose="05000000000000000000" pitchFamily="2" charset="2"/>
              <a:buNone/>
            </a:pPr>
            <a:r>
              <a:rPr lang="en-US" altLang="en-US" b="1" dirty="0">
                <a:ea typeface="ヒラギノ角ゴ Pro W3" pitchFamily="-65" charset="-128"/>
              </a:rPr>
              <a:t>= </a:t>
            </a:r>
            <a:r>
              <a:rPr lang="en-US" altLang="en-US" dirty="0">
                <a:ea typeface="ヒラギノ角ゴ Pro W3" pitchFamily="-65" charset="-128"/>
              </a:rPr>
              <a:t>√ { (.5</a:t>
            </a:r>
            <a:r>
              <a:rPr lang="en-US" altLang="en-US" baseline="30000" dirty="0">
                <a:ea typeface="ヒラギノ角ゴ Pro W3" pitchFamily="-65" charset="-128"/>
              </a:rPr>
              <a:t>2</a:t>
            </a:r>
            <a:r>
              <a:rPr lang="en-US" altLang="en-US" dirty="0">
                <a:ea typeface="ヒラギノ角ゴ Pro W3" pitchFamily="-65" charset="-128"/>
              </a:rPr>
              <a:t>x.2</a:t>
            </a:r>
            <a:r>
              <a:rPr lang="en-US" altLang="en-US" baseline="30000" dirty="0">
                <a:ea typeface="ヒラギノ角ゴ Pro W3" pitchFamily="-65" charset="-128"/>
              </a:rPr>
              <a:t>2</a:t>
            </a:r>
            <a:r>
              <a:rPr lang="en-US" altLang="en-US" dirty="0">
                <a:ea typeface="ヒラギノ角ゴ Pro W3" pitchFamily="-65" charset="-128"/>
              </a:rPr>
              <a:t>)+(.5</a:t>
            </a:r>
            <a:r>
              <a:rPr lang="en-US" altLang="en-US" baseline="30000" dirty="0">
                <a:ea typeface="ヒラギノ角ゴ Pro W3" pitchFamily="-65" charset="-128"/>
              </a:rPr>
              <a:t>2</a:t>
            </a:r>
            <a:r>
              <a:rPr lang="en-US" altLang="en-US" dirty="0">
                <a:ea typeface="ヒラギノ角ゴ Pro W3" pitchFamily="-65" charset="-128"/>
              </a:rPr>
              <a:t>x.3</a:t>
            </a:r>
            <a:r>
              <a:rPr lang="en-US" altLang="en-US" baseline="30000" dirty="0">
                <a:ea typeface="ヒラギノ角ゴ Pro W3" pitchFamily="-65" charset="-128"/>
              </a:rPr>
              <a:t>2</a:t>
            </a:r>
            <a:r>
              <a:rPr lang="en-US" altLang="en-US" dirty="0">
                <a:ea typeface="ヒラギノ角ゴ Pro W3" pitchFamily="-65" charset="-128"/>
              </a:rPr>
              <a:t>)+(2x.5x.5x.75x.2x.3)}</a:t>
            </a:r>
            <a:endParaRPr lang="en-US" altLang="en-US" dirty="0">
              <a:ea typeface="ヒラギノ角ゴ Pro W3" pitchFamily="-65" charset="-128"/>
            </a:endParaRPr>
          </a:p>
          <a:p>
            <a:pPr lvl="1" eaLnBrk="1" hangingPunct="1">
              <a:buFont typeface="Wingdings" panose="05000000000000000000" pitchFamily="2" charset="2"/>
              <a:buNone/>
            </a:pPr>
            <a:r>
              <a:rPr lang="en-US" altLang="en-US" b="1" dirty="0">
                <a:ea typeface="ヒラギノ角ゴ Pro W3" pitchFamily="-65" charset="-128"/>
              </a:rPr>
              <a:t>= </a:t>
            </a:r>
            <a:r>
              <a:rPr lang="en-US" altLang="en-US" dirty="0">
                <a:ea typeface="ヒラギノ角ゴ Pro W3" pitchFamily="-65" charset="-128"/>
              </a:rPr>
              <a:t>√ {.055}</a:t>
            </a:r>
            <a:endParaRPr lang="en-US" altLang="en-US" dirty="0">
              <a:ea typeface="ヒラギノ角ゴ Pro W3" pitchFamily="-65" charset="-128"/>
            </a:endParaRPr>
          </a:p>
          <a:p>
            <a:pPr lvl="1" eaLnBrk="1" hangingPunct="1">
              <a:buFont typeface="Wingdings" panose="05000000000000000000" pitchFamily="2" charset="2"/>
              <a:buNone/>
            </a:pPr>
            <a:r>
              <a:rPr lang="en-US" altLang="en-US" b="1" dirty="0">
                <a:ea typeface="ヒラギノ角ゴ Pro W3" pitchFamily="-65" charset="-128"/>
              </a:rPr>
              <a:t>= </a:t>
            </a:r>
            <a:r>
              <a:rPr lang="en-US" altLang="en-US" b="1" dirty="0">
                <a:solidFill>
                  <a:srgbClr val="290FAB"/>
                </a:solidFill>
                <a:ea typeface="ヒラギノ角ゴ Pro W3" pitchFamily="-65" charset="-128"/>
              </a:rPr>
              <a:t>.235 or 23.5%</a:t>
            </a:r>
            <a:endParaRPr lang="en-US" altLang="en-US" b="1" dirty="0">
              <a:solidFill>
                <a:srgbClr val="290FAB"/>
              </a:solidFill>
              <a:ea typeface="ヒラギノ角ゴ Pro W3" pitchFamily="-65" charset="-128"/>
            </a:endParaRPr>
          </a:p>
        </p:txBody>
      </p:sp>
      <p:cxnSp>
        <p:nvCxnSpPr>
          <p:cNvPr id="31748" name="Straight Connector 5"/>
          <p:cNvCxnSpPr>
            <a:cxnSpLocks noChangeShapeType="1"/>
          </p:cNvCxnSpPr>
          <p:nvPr/>
        </p:nvCxnSpPr>
        <p:spPr bwMode="auto">
          <a:xfrm>
            <a:off x="1199456" y="3140968"/>
            <a:ext cx="6629400" cy="1588"/>
          </a:xfrm>
          <a:prstGeom prst="line">
            <a:avLst/>
          </a:prstGeom>
          <a:noFill/>
          <a:ln w="9525">
            <a:solidFill>
              <a:schemeClr val="tx1"/>
            </a:solidFill>
            <a:round/>
          </a:ln>
          <a:extLst>
            <a:ext uri="{909E8E84-426E-40DD-AFC4-6F175D3DCCD1}">
              <a14:hiddenFill xmlns:a14="http://schemas.microsoft.com/office/drawing/2010/main">
                <a:noFill/>
              </a14:hiddenFill>
            </a:ext>
          </a:extLst>
        </p:spPr>
      </p:cxnSp>
      <p:cxnSp>
        <p:nvCxnSpPr>
          <p:cNvPr id="31749" name="Straight Connector 7"/>
          <p:cNvCxnSpPr>
            <a:cxnSpLocks noChangeShapeType="1"/>
          </p:cNvCxnSpPr>
          <p:nvPr/>
        </p:nvCxnSpPr>
        <p:spPr bwMode="auto">
          <a:xfrm>
            <a:off x="1197102" y="3573016"/>
            <a:ext cx="1143000" cy="0"/>
          </a:xfrm>
          <a:prstGeom prst="line">
            <a:avLst/>
          </a:prstGeom>
          <a:noFill/>
          <a:ln w="9525">
            <a:solidFill>
              <a:schemeClr val="tx1"/>
            </a:solidFill>
            <a:round/>
          </a:ln>
          <a:extLst>
            <a:ext uri="{909E8E84-426E-40DD-AFC4-6F175D3DCCD1}">
              <a14:hiddenFill xmlns:a14="http://schemas.microsoft.com/office/drawing/2010/main">
                <a:noFill/>
              </a14:hiddenFill>
            </a:ext>
          </a:extLst>
        </p:spPr>
      </p:cxnSp>
      <p:pic>
        <p:nvPicPr>
          <p:cNvPr id="31750" name="Picture 7" descr="D:\Project\PAU12\PRODUCTION\DSG\Ch08\ch08_0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8602" y="1690942"/>
            <a:ext cx="86487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a:ea typeface="ヒラギノ角ゴ Pro W3" pitchFamily="-65" charset="-128"/>
              </a:rPr>
              <a:t>Step 4: Analyse</a:t>
            </a:r>
            <a:endParaRPr lang="en-US" altLang="en-US">
              <a:ea typeface="ヒラギノ角ゴ Pro W3" pitchFamily="-65" charset="-128"/>
            </a:endParaRPr>
          </a:p>
        </p:txBody>
      </p:sp>
      <p:sp>
        <p:nvSpPr>
          <p:cNvPr id="32771" name="Content Placeholder 2"/>
          <p:cNvSpPr>
            <a:spLocks noGrp="1"/>
          </p:cNvSpPr>
          <p:nvPr>
            <p:ph idx="1"/>
          </p:nvPr>
        </p:nvSpPr>
        <p:spPr/>
        <p:txBody>
          <a:bodyPr/>
          <a:lstStyle/>
          <a:p>
            <a:pPr eaLnBrk="1" hangingPunct="1"/>
            <a:r>
              <a:rPr lang="en-US" altLang="en-US" dirty="0">
                <a:ea typeface="ヒラギノ角ゴ Pro W3" pitchFamily="-65" charset="-128"/>
              </a:rPr>
              <a:t>A simple weighted average of the standard deviation of the two funds would have resulted in a standard deviation of 25% (20 x .5 + 30 x .5) for the portfolio. </a:t>
            </a:r>
            <a:endParaRPr lang="en-US" altLang="en-US" dirty="0">
              <a:ea typeface="ヒラギノ角ゴ Pro W3" pitchFamily="-65" charset="-128"/>
            </a:endParaRPr>
          </a:p>
          <a:p>
            <a:pPr eaLnBrk="1" hangingPunct="1"/>
            <a:endParaRPr lang="en-US" altLang="en-US" dirty="0">
              <a:ea typeface="ヒラギノ角ゴ Pro W3" pitchFamily="-65" charset="-128"/>
            </a:endParaRPr>
          </a:p>
          <a:p>
            <a:pPr eaLnBrk="1" hangingPunct="1"/>
            <a:r>
              <a:rPr lang="en-US" altLang="en-US" dirty="0">
                <a:ea typeface="ヒラギノ角ゴ Pro W3" pitchFamily="-65" charset="-128"/>
              </a:rPr>
              <a:t>However, the standard deviation of the portfolio is less than 25% (23.5%) because of the diversification benefits (with correlation being less than 1).</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a:ea typeface="ヒラギノ角ゴ Pro W3" pitchFamily="-65" charset="-128"/>
              </a:rPr>
              <a:t>Step 5: Check yourself</a:t>
            </a:r>
            <a:endParaRPr lang="en-US" altLang="en-US">
              <a:ea typeface="ヒラギノ角ゴ Pro W3" pitchFamily="-65" charset="-128"/>
            </a:endParaRPr>
          </a:p>
        </p:txBody>
      </p:sp>
      <p:sp>
        <p:nvSpPr>
          <p:cNvPr id="33795" name="Content Placeholder 2"/>
          <p:cNvSpPr>
            <a:spLocks noGrp="1"/>
          </p:cNvSpPr>
          <p:nvPr>
            <p:ph idx="1"/>
          </p:nvPr>
        </p:nvSpPr>
        <p:spPr/>
        <p:txBody>
          <a:bodyPr/>
          <a:lstStyle/>
          <a:p>
            <a:pPr eaLnBrk="1" hangingPunct="1"/>
            <a:r>
              <a:rPr lang="en-US" altLang="en-US" dirty="0">
                <a:ea typeface="ヒラギノ角ゴ Pro W3" pitchFamily="-65" charset="-128"/>
              </a:rPr>
              <a:t>Correlation is estimated to be 0.20</a:t>
            </a:r>
            <a:endParaRPr lang="en-US" altLang="en-US" dirty="0">
              <a:ea typeface="ヒラギノ角ゴ Pro W3" pitchFamily="-65" charset="-128"/>
            </a:endParaRPr>
          </a:p>
          <a:p>
            <a:pPr eaLnBrk="1" hangingPunct="1"/>
            <a:endParaRPr lang="en-US" altLang="en-US" dirty="0">
              <a:ea typeface="ヒラギノ角ゴ Pro W3" pitchFamily="-65" charset="-128"/>
            </a:endParaRPr>
          </a:p>
          <a:p>
            <a:pPr eaLnBrk="1" hangingPunct="1"/>
            <a:r>
              <a:rPr lang="en-US" altLang="en-US" dirty="0">
                <a:ea typeface="ヒラギノ角ゴ Pro W3" pitchFamily="-65" charset="-128"/>
              </a:rPr>
              <a:t>Expected return 14% (no change)</a:t>
            </a:r>
            <a:endParaRPr lang="en-US" altLang="en-US" dirty="0">
              <a:ea typeface="ヒラギノ角ゴ Pro W3" pitchFamily="-65" charset="-128"/>
            </a:endParaRPr>
          </a:p>
          <a:p>
            <a:pPr eaLnBrk="1" hangingPunct="1"/>
            <a:endParaRPr lang="en-US" altLang="en-US" dirty="0">
              <a:ea typeface="ヒラギノ角ゴ Pro W3" pitchFamily="-65" charset="-128"/>
            </a:endParaRPr>
          </a:p>
          <a:p>
            <a:pPr eaLnBrk="1" hangingPunct="1"/>
            <a:r>
              <a:rPr lang="en-US" altLang="en-US" dirty="0">
                <a:ea typeface="ヒラギノ角ゴ Pro W3" pitchFamily="-65" charset="-128"/>
              </a:rPr>
              <a:t>Standard deviation:</a:t>
            </a:r>
            <a:endParaRPr lang="en-US" altLang="en-US" dirty="0">
              <a:ea typeface="ヒラギノ角ゴ Pro W3" pitchFamily="-65" charset="-128"/>
            </a:endParaRPr>
          </a:p>
          <a:p>
            <a:pPr lvl="1" eaLnBrk="1" hangingPunct="1">
              <a:buFont typeface="Wingdings" panose="05000000000000000000" pitchFamily="2" charset="2"/>
              <a:buNone/>
            </a:pPr>
            <a:r>
              <a:rPr lang="en-US" altLang="en-US" b="1" dirty="0">
                <a:ea typeface="ヒラギノ角ゴ Pro W3" pitchFamily="-65" charset="-128"/>
              </a:rPr>
              <a:t>= </a:t>
            </a:r>
            <a:r>
              <a:rPr lang="en-US" altLang="en-US" dirty="0">
                <a:ea typeface="ヒラギノ角ゴ Pro W3" pitchFamily="-65" charset="-128"/>
              </a:rPr>
              <a:t>√ { (.5</a:t>
            </a:r>
            <a:r>
              <a:rPr lang="en-US" altLang="en-US" baseline="30000" dirty="0">
                <a:ea typeface="ヒラギノ角ゴ Pro W3" pitchFamily="-65" charset="-128"/>
              </a:rPr>
              <a:t>2</a:t>
            </a:r>
            <a:r>
              <a:rPr lang="en-US" altLang="en-US" dirty="0">
                <a:ea typeface="ヒラギノ角ゴ Pro W3" pitchFamily="-65" charset="-128"/>
              </a:rPr>
              <a:t>x.2</a:t>
            </a:r>
            <a:r>
              <a:rPr lang="en-US" altLang="en-US" baseline="30000" dirty="0">
                <a:ea typeface="ヒラギノ角ゴ Pro W3" pitchFamily="-65" charset="-128"/>
              </a:rPr>
              <a:t>2</a:t>
            </a:r>
            <a:r>
              <a:rPr lang="en-US" altLang="en-US" dirty="0">
                <a:ea typeface="ヒラギノ角ゴ Pro W3" pitchFamily="-65" charset="-128"/>
              </a:rPr>
              <a:t>)+(.5</a:t>
            </a:r>
            <a:r>
              <a:rPr lang="en-US" altLang="en-US" baseline="30000" dirty="0">
                <a:ea typeface="ヒラギノ角ゴ Pro W3" pitchFamily="-65" charset="-128"/>
              </a:rPr>
              <a:t>2</a:t>
            </a:r>
            <a:r>
              <a:rPr lang="en-US" altLang="en-US" dirty="0">
                <a:ea typeface="ヒラギノ角ゴ Pro W3" pitchFamily="-65" charset="-128"/>
              </a:rPr>
              <a:t>x.3</a:t>
            </a:r>
            <a:r>
              <a:rPr lang="en-US" altLang="en-US" baseline="30000" dirty="0">
                <a:ea typeface="ヒラギノ角ゴ Pro W3" pitchFamily="-65" charset="-128"/>
              </a:rPr>
              <a:t>2</a:t>
            </a:r>
            <a:r>
              <a:rPr lang="en-US" altLang="en-US" dirty="0">
                <a:ea typeface="ヒラギノ角ゴ Pro W3" pitchFamily="-65" charset="-128"/>
              </a:rPr>
              <a:t>)+(2x.5x.5x.2x.2x.3)}</a:t>
            </a:r>
            <a:endParaRPr lang="en-US" altLang="en-US" dirty="0">
              <a:ea typeface="ヒラギノ角ゴ Pro W3" pitchFamily="-65" charset="-128"/>
            </a:endParaRPr>
          </a:p>
          <a:p>
            <a:pPr lvl="1" eaLnBrk="1" hangingPunct="1">
              <a:buFont typeface="Wingdings" panose="05000000000000000000" pitchFamily="2" charset="2"/>
              <a:buNone/>
            </a:pPr>
            <a:r>
              <a:rPr lang="en-US" altLang="en-US" b="1" dirty="0">
                <a:ea typeface="ヒラギノ角ゴ Pro W3" pitchFamily="-65" charset="-128"/>
              </a:rPr>
              <a:t>= </a:t>
            </a:r>
            <a:r>
              <a:rPr lang="en-US" altLang="en-US" dirty="0">
                <a:ea typeface="ヒラギノ角ゴ Pro W3" pitchFamily="-65" charset="-128"/>
              </a:rPr>
              <a:t>√ {.055}</a:t>
            </a:r>
            <a:endParaRPr lang="en-US" altLang="en-US" dirty="0">
              <a:ea typeface="ヒラギノ角ゴ Pro W3" pitchFamily="-65" charset="-128"/>
            </a:endParaRPr>
          </a:p>
          <a:p>
            <a:pPr lvl="1" eaLnBrk="1" hangingPunct="1">
              <a:buFont typeface="Wingdings" panose="05000000000000000000" pitchFamily="2" charset="2"/>
              <a:buNone/>
            </a:pPr>
            <a:r>
              <a:rPr lang="en-US" altLang="en-US" b="1" dirty="0">
                <a:ea typeface="ヒラギノ角ゴ Pro W3" pitchFamily="-65" charset="-128"/>
              </a:rPr>
              <a:t>= </a:t>
            </a:r>
            <a:r>
              <a:rPr lang="en-US" altLang="en-US" b="1" dirty="0">
                <a:solidFill>
                  <a:srgbClr val="290FAB"/>
                </a:solidFill>
                <a:ea typeface="ヒラギノ角ゴ Pro W3" pitchFamily="-65" charset="-128"/>
              </a:rPr>
              <a:t>.1962 or 19.6%</a:t>
            </a:r>
            <a:endParaRPr lang="en-US" altLang="en-US" b="1" dirty="0">
              <a:solidFill>
                <a:srgbClr val="290FAB"/>
              </a:solidFill>
              <a:ea typeface="ヒラギノ角ゴ Pro W3" pitchFamily="-65" charset="-128"/>
            </a:endParaRPr>
          </a:p>
          <a:p>
            <a:pPr eaLnBrk="1" hangingPunct="1"/>
            <a:endParaRPr lang="en-US" altLang="en-US" dirty="0">
              <a:ea typeface="ヒラギノ角ゴ Pro W3" pitchFamily="-65" charset="-128"/>
            </a:endParaRPr>
          </a:p>
        </p:txBody>
      </p:sp>
      <p:cxnSp>
        <p:nvCxnSpPr>
          <p:cNvPr id="33796" name="Straight Connector 5"/>
          <p:cNvCxnSpPr>
            <a:cxnSpLocks noChangeShapeType="1"/>
          </p:cNvCxnSpPr>
          <p:nvPr/>
        </p:nvCxnSpPr>
        <p:spPr bwMode="auto">
          <a:xfrm>
            <a:off x="1199456" y="4004471"/>
            <a:ext cx="6629400" cy="1587"/>
          </a:xfrm>
          <a:prstGeom prst="line">
            <a:avLst/>
          </a:prstGeom>
          <a:noFill/>
          <a:ln w="9525">
            <a:solidFill>
              <a:schemeClr val="tx1"/>
            </a:solidFill>
            <a:round/>
          </a:ln>
          <a:extLst>
            <a:ext uri="{909E8E84-426E-40DD-AFC4-6F175D3DCCD1}">
              <a14:hiddenFill xmlns:a14="http://schemas.microsoft.com/office/drawing/2010/main">
                <a:noFill/>
              </a14:hiddenFill>
            </a:ext>
          </a:extLst>
        </p:spPr>
      </p:cxnSp>
      <p:cxnSp>
        <p:nvCxnSpPr>
          <p:cNvPr id="33797" name="Straight Connector 7"/>
          <p:cNvCxnSpPr>
            <a:cxnSpLocks noChangeShapeType="1"/>
          </p:cNvCxnSpPr>
          <p:nvPr/>
        </p:nvCxnSpPr>
        <p:spPr bwMode="auto">
          <a:xfrm>
            <a:off x="1199456" y="4509120"/>
            <a:ext cx="1143000" cy="0"/>
          </a:xfrm>
          <a:prstGeom prst="line">
            <a:avLst/>
          </a:prstGeom>
          <a:noFill/>
          <a:ln w="9525">
            <a:solidFill>
              <a:schemeClr val="tx1"/>
            </a:solidFill>
            <a:rou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pPr eaLnBrk="1" hangingPunct="1"/>
            <a:r>
              <a:rPr lang="en-US" altLang="en-US" sz="3000" dirty="0">
                <a:ea typeface="ヒラギノ角ゴ Pro W3" pitchFamily="-65" charset="-128"/>
              </a:rPr>
              <a:t>Figure 8.1 Diversification and the correlation coefficient—BHP and Coca-Cola</a:t>
            </a:r>
            <a:endParaRPr lang="en-US" altLang="en-US" sz="3000" dirty="0">
              <a:ea typeface="ヒラギノ角ゴ Pro W3" pitchFamily="-65" charset="-128"/>
            </a:endParaRPr>
          </a:p>
        </p:txBody>
      </p:sp>
      <p:pic>
        <p:nvPicPr>
          <p:cNvPr id="24579" name="Picture 4" descr="D:\Project\PAU12\PRODUCTION\DSG\Ch08\ch08_0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41256" y="1988840"/>
            <a:ext cx="7509488" cy="435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altLang="en-US" dirty="0">
                <a:ea typeface="ヒラギノ角ゴ Pro W3" pitchFamily="-65" charset="-128"/>
              </a:rPr>
              <a:t>Calculating the </a:t>
            </a:r>
            <a:r>
              <a:rPr lang="en-US" altLang="en-US" dirty="0" err="1">
                <a:ea typeface="ヒラギノ角ゴ Pro W3" pitchFamily="-65" charset="-128"/>
              </a:rPr>
              <a:t>realised</a:t>
            </a:r>
            <a:r>
              <a:rPr lang="en-US" altLang="en-US" dirty="0">
                <a:ea typeface="ヒラギノ角ゴ Pro W3" pitchFamily="-65" charset="-128"/>
              </a:rPr>
              <a:t> return from an investment (cont.)</a:t>
            </a:r>
            <a:endParaRPr lang="en-US" altLang="en-US" dirty="0">
              <a:ea typeface="ヒラギノ角ゴ Pro W3" pitchFamily="-65" charset="-128"/>
            </a:endParaRPr>
          </a:p>
        </p:txBody>
      </p:sp>
      <p:sp>
        <p:nvSpPr>
          <p:cNvPr id="11267" name="Content Placeholder 2"/>
          <p:cNvSpPr>
            <a:spLocks noGrp="1"/>
          </p:cNvSpPr>
          <p:nvPr>
            <p:ph idx="1"/>
          </p:nvPr>
        </p:nvSpPr>
        <p:spPr/>
        <p:txBody>
          <a:bodyPr/>
          <a:lstStyle/>
          <a:p>
            <a:pPr marL="0" indent="0">
              <a:buNone/>
              <a:defRPr/>
            </a:pPr>
            <a:r>
              <a:rPr lang="en-US" dirty="0"/>
              <a:t>We can also calculate the rate of return as a </a:t>
            </a:r>
            <a:r>
              <a:rPr lang="en-US" i="1" dirty="0"/>
              <a:t>percentage</a:t>
            </a:r>
            <a:r>
              <a:rPr lang="en-US" dirty="0"/>
              <a:t>. It is simply the cash return divided by the beginning stock price.</a:t>
            </a:r>
            <a:endParaRPr lang="en-US" dirty="0"/>
          </a:p>
          <a:p>
            <a:pPr>
              <a:defRPr/>
            </a:pPr>
            <a:endParaRPr lang="en-US" dirty="0"/>
          </a:p>
        </p:txBody>
      </p:sp>
      <p:pic>
        <p:nvPicPr>
          <p:cNvPr id="11268" name="Picture 5" descr="D:\Project\PAU12\PRODUCTION\DSG\Ch07\ch07_0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97665" y="3140968"/>
            <a:ext cx="83058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altLang="en-US" sz="3000" dirty="0">
                <a:ea typeface="ヒラギノ角ゴ Pro W3" pitchFamily="-65" charset="-128"/>
              </a:rPr>
              <a:t>Figure 8.1 Diversification and the correlation coefficient—BHP and Coca-Cola (cont.)</a:t>
            </a:r>
            <a:endParaRPr lang="en-US" altLang="en-US" sz="3000" dirty="0">
              <a:ea typeface="ヒラギノ角ゴ Pro W3" pitchFamily="-65" charset="-128"/>
            </a:endParaRPr>
          </a:p>
        </p:txBody>
      </p:sp>
      <p:pic>
        <p:nvPicPr>
          <p:cNvPr id="25603" name="Picture 4" descr="D:\Project\PAU12\PRODUCTION\DSG\Ch08\ch08_0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87135" y="1903084"/>
            <a:ext cx="4217729" cy="459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dirty="0">
                <a:ea typeface="ヒラギノ角ゴ Pro W3" pitchFamily="-65" charset="-128"/>
              </a:rPr>
              <a:t>The impact of correlation coefficient on the risk of the portfolio</a:t>
            </a:r>
            <a:endParaRPr lang="en-US" altLang="en-US" dirty="0">
              <a:ea typeface="ヒラギノ角ゴ Pro W3" pitchFamily="-65" charset="-128"/>
            </a:endParaRPr>
          </a:p>
        </p:txBody>
      </p:sp>
      <p:sp>
        <p:nvSpPr>
          <p:cNvPr id="28674" name="Content Placeholder 2"/>
          <p:cNvSpPr>
            <a:spLocks noGrp="1"/>
          </p:cNvSpPr>
          <p:nvPr>
            <p:ph idx="1"/>
          </p:nvPr>
        </p:nvSpPr>
        <p:spPr/>
        <p:txBody>
          <a:bodyPr/>
          <a:lstStyle/>
          <a:p>
            <a:pPr marL="0" indent="0">
              <a:buNone/>
              <a:defRPr/>
            </a:pPr>
            <a:r>
              <a:rPr lang="en-US" dirty="0"/>
              <a:t>We observe (from Figure 8.1) that the lower the correlation, the greater is the benefit of diversification.</a:t>
            </a:r>
            <a:endParaRPr lang="en-US" dirty="0"/>
          </a:p>
          <a:p>
            <a:pPr>
              <a:defRPr/>
            </a:pPr>
            <a:endParaRPr lang="en-US" dirty="0"/>
          </a:p>
        </p:txBody>
      </p:sp>
      <p:graphicFrame>
        <p:nvGraphicFramePr>
          <p:cNvPr id="5" name="Table 4"/>
          <p:cNvGraphicFramePr>
            <a:graphicFrameLocks noGrp="1"/>
          </p:cNvGraphicFramePr>
          <p:nvPr/>
        </p:nvGraphicFramePr>
        <p:xfrm>
          <a:off x="3048000" y="3124201"/>
          <a:ext cx="6096000" cy="2571751"/>
        </p:xfrm>
        <a:graphic>
          <a:graphicData uri="http://schemas.openxmlformats.org/drawingml/2006/table">
            <a:tbl>
              <a:tblPr/>
              <a:tblGrid>
                <a:gridCol w="3048000"/>
                <a:gridCol w="3048000"/>
              </a:tblGrid>
              <a:tr h="640067">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Correlation between investment returns</a:t>
                      </a:r>
                      <a:endPar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Diversification benefits</a:t>
                      </a:r>
                      <a:endParaRPr kumimoji="0" lang="en-US" sz="1800" b="0" i="0" u="none" strike="noStrike" cap="none" normalizeH="0" baseline="0" dirty="0">
                        <a:ln>
                          <a:noFill/>
                        </a:ln>
                        <a:solidFill>
                          <a:srgbClr val="FFFFFF"/>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83">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+1</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No benefit</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r>
              <a:tr h="371483">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0.0</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Substantial benefit</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r>
              <a:tr h="1188718">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-1</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rPr>
                        <a:t>Maximum benefit. Indeed, the risk of portfolio can be reduced to zero.</a:t>
                      </a:r>
                      <a:endParaRPr kumimoji="0" lang="en-US" sz="1800" b="0" i="0" u="none" strike="noStrike" cap="none" normalizeH="0" baseline="0" dirty="0">
                        <a:ln>
                          <a:noFill/>
                        </a:ln>
                        <a:solidFill>
                          <a:sysClr val="windowText" lastClr="000000"/>
                        </a:solidFill>
                        <a:effectLst/>
                        <a:latin typeface="Arial" panose="020B0604020202020204" pitchFamily="34" charset="0"/>
                        <a:ea typeface="MS PGothic" panose="020B0600070205080204"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D7"/>
                    </a:solidFill>
                  </a:tcPr>
                </a:tc>
              </a:tr>
            </a:tbl>
          </a:graphicData>
        </a:graphic>
      </p:graphicFrame>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695324" y="1700214"/>
            <a:ext cx="10801351" cy="469056"/>
          </a:xfrm>
        </p:spPr>
        <p:txBody>
          <a:bodyPr/>
          <a:lstStyle/>
          <a:p>
            <a:pPr eaLnBrk="1" hangingPunct="1">
              <a:defRPr/>
            </a:pPr>
            <a:r>
              <a:rPr lang="en-US" sz="3600" dirty="0"/>
              <a:t>Part </a:t>
            </a:r>
            <a:r>
              <a:rPr lang="en-US" sz="3600" dirty="0" smtClean="0"/>
              <a:t>3 </a:t>
            </a:r>
            <a:r>
              <a:rPr lang="en-US" sz="3600" dirty="0"/>
              <a:t>: </a:t>
            </a:r>
            <a:r>
              <a:rPr lang="en-US" sz="3600" dirty="0" smtClean="0"/>
              <a:t>Capital Asset Pricing Model (CAPM)</a:t>
            </a:r>
            <a:endParaRPr lang="en-US" sz="3600" dirty="0"/>
          </a:p>
        </p:txBody>
      </p:sp>
      <p:sp>
        <p:nvSpPr>
          <p:cNvPr id="5" name="Footer Placeholder 4"/>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noAutofit/>
          </a:bodyPr>
          <a:lstStyle/>
          <a:p>
            <a:r>
              <a:rPr lang="en-AU" sz="2800" dirty="0"/>
              <a:t>The Historical Trade-Off Between Risk and Return in Large Portfolios, 1926–2005</a:t>
            </a:r>
            <a:endParaRPr lang="en-AU" sz="2800" dirty="0"/>
          </a:p>
        </p:txBody>
      </p:sp>
      <p:pic>
        <p:nvPicPr>
          <p:cNvPr id="6" name="Picture 7" descr="fig10_05"/>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a:xfrm>
            <a:off x="3302000" y="2086769"/>
            <a:ext cx="5588000" cy="3835400"/>
          </a:xfrm>
        </p:spPr>
      </p:pic>
      <p:sp>
        <p:nvSpPr>
          <p:cNvPr id="53254" name="Text Box 6"/>
          <p:cNvSpPr txBox="1">
            <a:spLocks noChangeArrowheads="1"/>
          </p:cNvSpPr>
          <p:nvPr/>
        </p:nvSpPr>
        <p:spPr bwMode="auto">
          <a:xfrm>
            <a:off x="1905000" y="6096001"/>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0000"/>
                </a:solidFill>
              </a:rPr>
              <a:t>Source: CRSP, Morgan Stanley Capital International</a:t>
            </a:r>
            <a:endParaRPr lang="en-US">
              <a:solidFill>
                <a:srgbClr val="000000"/>
              </a:solidFill>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r>
              <a:rPr lang="en-AU" noProof="0"/>
              <a:t>The Returns of Individual Stocks</a:t>
            </a:r>
            <a:endParaRPr lang="en-AU" noProof="0"/>
          </a:p>
        </p:txBody>
      </p:sp>
      <p:sp>
        <p:nvSpPr>
          <p:cNvPr id="54277" name="Rectangle 5"/>
          <p:cNvSpPr>
            <a:spLocks noGrp="1" noChangeArrowheads="1"/>
          </p:cNvSpPr>
          <p:nvPr>
            <p:ph idx="1"/>
          </p:nvPr>
        </p:nvSpPr>
        <p:spPr/>
        <p:txBody>
          <a:bodyPr/>
          <a:lstStyle/>
          <a:p>
            <a:r>
              <a:rPr lang="en-AU" noProof="0" dirty="0"/>
              <a:t>Is there a positive relationship between volatility and average returns for individual stocks?</a:t>
            </a:r>
            <a:endParaRPr lang="en-AU" noProof="0" dirty="0"/>
          </a:p>
          <a:p>
            <a:pPr lvl="1"/>
            <a:r>
              <a:rPr lang="en-AU" noProof="0" dirty="0"/>
              <a:t>As shown on the next slide, there is no precise relationship between volatility and average return for individual stocks. </a:t>
            </a:r>
            <a:endParaRPr lang="en-AU" noProof="0" dirty="0"/>
          </a:p>
          <a:p>
            <a:pPr lvl="2"/>
            <a:r>
              <a:rPr lang="en-AU" noProof="0" dirty="0"/>
              <a:t>Larger stocks tend to have lower volatility than </a:t>
            </a:r>
            <a:r>
              <a:rPr lang="en-AU" noProof="0" dirty="0" smtClean="0"/>
              <a:t>smaller </a:t>
            </a:r>
            <a:r>
              <a:rPr lang="en-AU" noProof="0" dirty="0"/>
              <a:t>stocks.</a:t>
            </a:r>
            <a:endParaRPr lang="en-AU" noProof="0" dirty="0"/>
          </a:p>
          <a:p>
            <a:pPr lvl="2"/>
            <a:r>
              <a:rPr lang="en-AU" noProof="0" dirty="0"/>
              <a:t>All stocks tend to have higher risk and lower returns than large portfolios.</a:t>
            </a:r>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nchor="ctr">
            <a:noAutofit/>
          </a:bodyPr>
          <a:lstStyle/>
          <a:p>
            <a:r>
              <a:rPr lang="en-AU" dirty="0"/>
              <a:t>Figure 10.6  Historical Volatility and Return for 500 Individual Stocks, by Size, Updated Quarterly, 1926–2005</a:t>
            </a:r>
            <a:endParaRPr lang="en-AU" dirty="0"/>
          </a:p>
        </p:txBody>
      </p:sp>
      <p:pic>
        <p:nvPicPr>
          <p:cNvPr id="5" name="Picture 7" descr="fig10_06"/>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3276600" y="2042319"/>
            <a:ext cx="5638800" cy="39243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sz="3600" dirty="0"/>
              <a:t>Revision – 2 assets portfolio</a:t>
            </a:r>
            <a:endParaRPr lang="en-US" altLang="en-US" sz="3600" dirty="0"/>
          </a:p>
        </p:txBody>
      </p:sp>
      <p:sp>
        <p:nvSpPr>
          <p:cNvPr id="100355" name="Rectangle 3"/>
          <p:cNvSpPr>
            <a:spLocks noGrp="1" noChangeArrowheads="1"/>
          </p:cNvSpPr>
          <p:nvPr>
            <p:ph idx="1"/>
          </p:nvPr>
        </p:nvSpPr>
        <p:spPr>
          <a:xfrm>
            <a:off x="695326" y="1844825"/>
            <a:ext cx="10801350" cy="4476438"/>
          </a:xfrm>
        </p:spPr>
        <p:txBody>
          <a:bodyPr>
            <a:normAutofit/>
          </a:bodyPr>
          <a:lstStyle/>
          <a:p>
            <a:pPr marL="342900" indent="-342900">
              <a:lnSpc>
                <a:spcPct val="90000"/>
              </a:lnSpc>
              <a:buFont typeface="Wingdings" panose="05000000000000000000" pitchFamily="2" charset="2"/>
              <a:buChar char="§"/>
            </a:pPr>
            <a:r>
              <a:rPr lang="en-US" altLang="en-US" sz="2400" dirty="0"/>
              <a:t>For a portfolio with 2 assets, return on the portfolio is the weighted average of the return on each asset</a:t>
            </a:r>
            <a:endParaRPr lang="en-US" alt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marL="342900" indent="-342900">
              <a:lnSpc>
                <a:spcPct val="90000"/>
              </a:lnSpc>
              <a:buFont typeface="Wingdings" panose="05000000000000000000" pitchFamily="2" charset="2"/>
              <a:buChar char="§"/>
            </a:pPr>
            <a:r>
              <a:rPr lang="en-US" sz="2400" dirty="0"/>
              <a:t>Portfolio risk depends on:</a:t>
            </a:r>
            <a:endParaRPr lang="en-US" sz="2400" dirty="0"/>
          </a:p>
          <a:p>
            <a:pPr marL="716280" lvl="1" indent="-354330"/>
            <a:r>
              <a:rPr lang="en-US" sz="2400" dirty="0"/>
              <a:t>The variance of each asset</a:t>
            </a:r>
            <a:endParaRPr lang="en-US" sz="2400" dirty="0"/>
          </a:p>
          <a:p>
            <a:pPr marL="716280" lvl="1" indent="-354330"/>
            <a:r>
              <a:rPr lang="en-US" sz="2400" dirty="0"/>
              <a:t>The weight in each asset</a:t>
            </a:r>
            <a:endParaRPr lang="en-US" sz="2400" dirty="0"/>
          </a:p>
          <a:p>
            <a:pPr marL="716280" lvl="1" indent="-354330"/>
            <a:r>
              <a:rPr lang="en-US" sz="2400" dirty="0"/>
              <a:t>The correlations between the returns of the assets in the portfolio</a:t>
            </a:r>
            <a:endParaRPr lang="en-US" sz="2400" dirty="0"/>
          </a:p>
          <a:p>
            <a:pPr>
              <a:lnSpc>
                <a:spcPct val="90000"/>
              </a:lnSpc>
            </a:pPr>
            <a:endParaRPr lang="en-US" altLang="en-US" sz="2400" dirty="0"/>
          </a:p>
        </p:txBody>
      </p:sp>
      <p:graphicFrame>
        <p:nvGraphicFramePr>
          <p:cNvPr id="2" name="Object 1"/>
          <p:cNvGraphicFramePr>
            <a:graphicFrameLocks noChangeAspect="1"/>
          </p:cNvGraphicFramePr>
          <p:nvPr/>
        </p:nvGraphicFramePr>
        <p:xfrm>
          <a:off x="3688348" y="2852936"/>
          <a:ext cx="4480673" cy="792088"/>
        </p:xfrm>
        <a:graphic>
          <a:graphicData uri="http://schemas.openxmlformats.org/presentationml/2006/ole">
            <mc:AlternateContent xmlns:mc="http://schemas.openxmlformats.org/markup-compatibility/2006">
              <mc:Choice xmlns:v="urn:schemas-microsoft-com:vml" Requires="v">
                <p:oleObj spid="_x0000_s1032" name="Equation" r:id="rId1" imgW="60350400" imgH="10668000" progId="Equation.3">
                  <p:embed/>
                </p:oleObj>
              </mc:Choice>
              <mc:Fallback>
                <p:oleObj name="Equation" r:id="rId1" imgW="60350400" imgH="10668000" progId="Equation.3">
                  <p:embed/>
                  <p:pic>
                    <p:nvPicPr>
                      <p:cNvPr id="0" name="Object 1"/>
                      <p:cNvPicPr/>
                      <p:nvPr/>
                    </p:nvPicPr>
                    <p:blipFill>
                      <a:blip r:embed="rId2"/>
                      <a:stretch>
                        <a:fillRect/>
                      </a:stretch>
                    </p:blipFill>
                    <p:spPr>
                      <a:xfrm>
                        <a:off x="3688348" y="2852936"/>
                        <a:ext cx="4480673" cy="792088"/>
                      </a:xfrm>
                      <a:prstGeom prst="rect">
                        <a:avLst/>
                      </a:prstGeom>
                    </p:spPr>
                  </p:pic>
                </p:oleObj>
              </mc:Fallback>
            </mc:AlternateContent>
          </a:graphicData>
        </a:graphic>
      </p:graphicFrame>
      <p:graphicFrame>
        <p:nvGraphicFramePr>
          <p:cNvPr id="8" name="Object 12"/>
          <p:cNvGraphicFramePr>
            <a:graphicFrameLocks noChangeAspect="1"/>
          </p:cNvGraphicFramePr>
          <p:nvPr/>
        </p:nvGraphicFramePr>
        <p:xfrm>
          <a:off x="3719736" y="5809457"/>
          <a:ext cx="3816424" cy="490516"/>
        </p:xfrm>
        <a:graphic>
          <a:graphicData uri="http://schemas.openxmlformats.org/presentationml/2006/ole">
            <mc:AlternateContent xmlns:mc="http://schemas.openxmlformats.org/markup-compatibility/2006">
              <mc:Choice xmlns:v="urn:schemas-microsoft-com:vml" Requires="v">
                <p:oleObj spid="_x0000_s1033" name="Equation" r:id="rId3" imgW="1879600" imgH="241300" progId="Equation.DSMT4">
                  <p:embed/>
                </p:oleObj>
              </mc:Choice>
              <mc:Fallback>
                <p:oleObj name="Equation" r:id="rId3" imgW="1879600" imgH="2413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5809457"/>
                        <a:ext cx="3816424" cy="490516"/>
                      </a:xfrm>
                      <a:prstGeom prst="rect">
                        <a:avLst/>
                      </a:prstGeom>
                      <a:noFill/>
                      <a:ln>
                        <a:noFill/>
                      </a:ln>
                      <a:effec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95400" y="884416"/>
            <a:ext cx="10801199" cy="936625"/>
          </a:xfrm>
        </p:spPr>
        <p:txBody>
          <a:bodyPr>
            <a:normAutofit/>
          </a:bodyPr>
          <a:lstStyle/>
          <a:p>
            <a:r>
              <a:rPr lang="en-GB" altLang="en-US" sz="3600" dirty="0">
                <a:cs typeface="Times New Roman" panose="02020603050405020304" pitchFamily="18" charset="0"/>
              </a:rPr>
              <a:t>N-asset portfolio return and risk </a:t>
            </a:r>
            <a:r>
              <a:rPr lang="en-US" altLang="en-US" sz="3600" dirty="0"/>
              <a:t> </a:t>
            </a:r>
            <a:endParaRPr lang="en-US" altLang="en-US" sz="3600" dirty="0"/>
          </a:p>
        </p:txBody>
      </p:sp>
      <p:graphicFrame>
        <p:nvGraphicFramePr>
          <p:cNvPr id="105475" name="Object 3"/>
          <p:cNvGraphicFramePr>
            <a:graphicFrameLocks noChangeAspect="1"/>
          </p:cNvGraphicFramePr>
          <p:nvPr/>
        </p:nvGraphicFramePr>
        <p:xfrm>
          <a:off x="6038850" y="2808288"/>
          <a:ext cx="114300" cy="215900"/>
        </p:xfrm>
        <a:graphic>
          <a:graphicData uri="http://schemas.openxmlformats.org/presentationml/2006/ole">
            <mc:AlternateContent xmlns:mc="http://schemas.openxmlformats.org/markup-compatibility/2006">
              <mc:Choice xmlns:v="urn:schemas-microsoft-com:vml" Requires="v">
                <p:oleObj spid="_x0000_s2059" name="Equation" r:id="rId1" imgW="114300" imgH="215900" progId="Equation.3">
                  <p:embed/>
                </p:oleObj>
              </mc:Choice>
              <mc:Fallback>
                <p:oleObj name="Equation" r:id="rId1" imgW="114300" imgH="215900" progId="Equation.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280828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90" name="Object 18"/>
          <p:cNvGraphicFramePr>
            <a:graphicFrameLocks noChangeAspect="1"/>
          </p:cNvGraphicFramePr>
          <p:nvPr/>
        </p:nvGraphicFramePr>
        <p:xfrm>
          <a:off x="4857750" y="3343027"/>
          <a:ext cx="2362200" cy="803275"/>
        </p:xfrm>
        <a:graphic>
          <a:graphicData uri="http://schemas.openxmlformats.org/presentationml/2006/ole">
            <mc:AlternateContent xmlns:mc="http://schemas.openxmlformats.org/markup-compatibility/2006">
              <mc:Choice xmlns:v="urn:schemas-microsoft-com:vml" Requires="v">
                <p:oleObj spid="_x0000_s2060" name="Equation" r:id="rId3" imgW="1307465" imgH="444500" progId="Equation.3">
                  <p:embed/>
                </p:oleObj>
              </mc:Choice>
              <mc:Fallback>
                <p:oleObj name="Equation" r:id="rId3" imgW="1307465" imgH="444500"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343027"/>
                        <a:ext cx="236220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522" name="Object 50"/>
          <p:cNvGraphicFramePr>
            <a:graphicFrameLocks noChangeAspect="1"/>
          </p:cNvGraphicFramePr>
          <p:nvPr/>
        </p:nvGraphicFramePr>
        <p:xfrm>
          <a:off x="4857750" y="5003064"/>
          <a:ext cx="2911202" cy="953072"/>
        </p:xfrm>
        <a:graphic>
          <a:graphicData uri="http://schemas.openxmlformats.org/presentationml/2006/ole">
            <mc:AlternateContent xmlns:mc="http://schemas.openxmlformats.org/markup-compatibility/2006">
              <mc:Choice xmlns:v="urn:schemas-microsoft-com:vml" Requires="v">
                <p:oleObj spid="_x0000_s2061" name="Equation" r:id="rId5" imgW="1358265" imgH="444500" progId="Equation.3">
                  <p:embed/>
                </p:oleObj>
              </mc:Choice>
              <mc:Fallback>
                <p:oleObj name="Equation" r:id="rId5" imgW="1358265" imgH="444500" progId="Equation.3">
                  <p:embed/>
                  <p:pic>
                    <p:nvPicPr>
                      <p:cNvPr id="0" name="Object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5003064"/>
                        <a:ext cx="2911202" cy="953072"/>
                      </a:xfrm>
                      <a:prstGeom prst="rect">
                        <a:avLst/>
                      </a:prstGeom>
                      <a:noFill/>
                      <a:ln>
                        <a:noFill/>
                      </a:ln>
                      <a:effectLst/>
                    </p:spPr>
                  </p:pic>
                </p:oleObj>
              </mc:Fallback>
            </mc:AlternateContent>
          </a:graphicData>
        </a:graphic>
      </p:graphicFrame>
      <p:sp>
        <p:nvSpPr>
          <p:cNvPr id="13" name="Rectangle 3"/>
          <p:cNvSpPr txBox="1">
            <a:spLocks noChangeArrowheads="1"/>
          </p:cNvSpPr>
          <p:nvPr/>
        </p:nvSpPr>
        <p:spPr>
          <a:xfrm>
            <a:off x="695400" y="1821041"/>
            <a:ext cx="10801199" cy="43442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Cambria" panose="02040503050406030204" pitchFamily="18" charset="0"/>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Cambria" panose="02040503050406030204" pitchFamily="18" charset="0"/>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Cambria" panose="02040503050406030204" pitchFamily="18" charset="0"/>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Cambria" panose="02040503050406030204" pitchFamily="18" charset="0"/>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Cambria" panose="02040503050406030204" pitchFamily="18" charset="0"/>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pPr marL="361950" indent="-361950">
              <a:lnSpc>
                <a:spcPct val="90000"/>
              </a:lnSpc>
              <a:buClr>
                <a:schemeClr val="tx1"/>
              </a:buClr>
              <a:buFont typeface="Wingdings" panose="05000000000000000000" pitchFamily="2" charset="2"/>
              <a:buChar char="§"/>
            </a:pPr>
            <a:r>
              <a:rPr lang="en-US" altLang="en-US" dirty="0">
                <a:solidFill>
                  <a:schemeClr val="tx1"/>
                </a:solidFill>
                <a:latin typeface="+mn-lt"/>
              </a:rPr>
              <a:t>We can extend these concepts to calculate the return and risk of  a portfolio of any size</a:t>
            </a:r>
            <a:endParaRPr lang="en-US" altLang="en-US" dirty="0">
              <a:solidFill>
                <a:schemeClr val="tx1"/>
              </a:solidFill>
              <a:latin typeface="+mn-lt"/>
            </a:endParaRPr>
          </a:p>
          <a:p>
            <a:pPr marL="361950" indent="-361950">
              <a:lnSpc>
                <a:spcPct val="90000"/>
              </a:lnSpc>
              <a:buClr>
                <a:schemeClr val="tx1"/>
              </a:buClr>
              <a:buFont typeface="Wingdings" panose="05000000000000000000" pitchFamily="2" charset="2"/>
              <a:buChar char="§"/>
            </a:pPr>
            <a:r>
              <a:rPr lang="en-US" altLang="en-US" dirty="0">
                <a:solidFill>
                  <a:schemeClr val="tx1"/>
                </a:solidFill>
                <a:latin typeface="+mn-lt"/>
              </a:rPr>
              <a:t>The expected portfolio return for the N-asset case is still the weighted average of the expected returns of each asset (as seen with the 2 and 3-asset case)</a:t>
            </a:r>
            <a:endParaRPr lang="en-US" altLang="en-US" dirty="0">
              <a:solidFill>
                <a:schemeClr val="tx1"/>
              </a:solidFill>
              <a:latin typeface="+mn-lt"/>
            </a:endParaRPr>
          </a:p>
          <a:p>
            <a:pPr marL="361950" indent="-361950">
              <a:lnSpc>
                <a:spcPct val="90000"/>
              </a:lnSpc>
              <a:buClr>
                <a:schemeClr val="tx1"/>
              </a:buClr>
              <a:buFont typeface="Wingdings" panose="05000000000000000000" pitchFamily="2" charset="2"/>
              <a:buChar char="§"/>
            </a:pPr>
            <a:endParaRPr lang="en-US" altLang="en-US" dirty="0">
              <a:solidFill>
                <a:schemeClr val="tx1"/>
              </a:solidFill>
            </a:endParaRPr>
          </a:p>
          <a:p>
            <a:pPr marL="361950" indent="-361950">
              <a:lnSpc>
                <a:spcPct val="90000"/>
              </a:lnSpc>
              <a:buClr>
                <a:schemeClr val="tx1"/>
              </a:buClr>
              <a:buFont typeface="Wingdings" panose="05000000000000000000" pitchFamily="2" charset="2"/>
              <a:buChar char="§"/>
            </a:pPr>
            <a:endParaRPr lang="en-US" altLang="en-US" dirty="0">
              <a:solidFill>
                <a:schemeClr val="tx1"/>
              </a:solidFill>
            </a:endParaRPr>
          </a:p>
          <a:p>
            <a:pPr marL="361950" indent="-361950">
              <a:lnSpc>
                <a:spcPct val="90000"/>
              </a:lnSpc>
              <a:buClr>
                <a:schemeClr val="tx1"/>
              </a:buClr>
              <a:buFont typeface="Wingdings" panose="05000000000000000000" pitchFamily="2" charset="2"/>
              <a:buChar char="§"/>
            </a:pPr>
            <a:r>
              <a:rPr lang="en-US" altLang="en-US" dirty="0">
                <a:solidFill>
                  <a:schemeClr val="tx1"/>
                </a:solidFill>
              </a:rPr>
              <a:t>We can write the risk in terms of </a:t>
            </a:r>
            <a:r>
              <a:rPr lang="en-US" altLang="en-US" dirty="0" err="1">
                <a:solidFill>
                  <a:schemeClr val="tx1"/>
                </a:solidFill>
              </a:rPr>
              <a:t>covariances</a:t>
            </a:r>
            <a:r>
              <a:rPr lang="en-US" altLang="en-US" dirty="0">
                <a:solidFill>
                  <a:schemeClr val="tx1"/>
                </a:solidFill>
              </a:rPr>
              <a:t>:</a:t>
            </a:r>
            <a:endParaRPr lang="en-US" alt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95400" y="764704"/>
            <a:ext cx="10801200" cy="1080120"/>
          </a:xfrm>
        </p:spPr>
        <p:txBody>
          <a:bodyPr>
            <a:noAutofit/>
          </a:bodyPr>
          <a:lstStyle/>
          <a:p>
            <a:r>
              <a:rPr lang="en-US" altLang="en-US" sz="3600" dirty="0"/>
              <a:t>Diversification: The N-asset Case and Risk of an Equally Weighted Portfolio</a:t>
            </a:r>
            <a:endParaRPr lang="en-US" altLang="en-US" sz="3600" dirty="0"/>
          </a:p>
        </p:txBody>
      </p:sp>
      <p:sp>
        <p:nvSpPr>
          <p:cNvPr id="113667" name="Rectangle 3"/>
          <p:cNvSpPr>
            <a:spLocks noGrp="1" noChangeArrowheads="1"/>
          </p:cNvSpPr>
          <p:nvPr>
            <p:ph idx="1"/>
          </p:nvPr>
        </p:nvSpPr>
        <p:spPr>
          <a:xfrm>
            <a:off x="695400" y="2060848"/>
            <a:ext cx="10873208" cy="4176464"/>
          </a:xfrm>
        </p:spPr>
        <p:txBody>
          <a:bodyPr>
            <a:normAutofit/>
          </a:bodyPr>
          <a:lstStyle/>
          <a:p>
            <a:pPr marL="342900" indent="-342900">
              <a:buFont typeface="Wingdings" panose="05000000000000000000" pitchFamily="2" charset="2"/>
              <a:buChar char="§"/>
            </a:pPr>
            <a:r>
              <a:rPr lang="en-US" altLang="en-US" sz="2100" dirty="0"/>
              <a:t>An equally-weighted portfolio has </a:t>
            </a:r>
            <a:r>
              <a:rPr lang="en-US" altLang="en-US" sz="2100" i="1" dirty="0">
                <a:solidFill>
                  <a:srgbClr val="C00000"/>
                </a:solidFill>
              </a:rPr>
              <a:t>equal</a:t>
            </a:r>
            <a:r>
              <a:rPr lang="en-US" altLang="en-US" sz="2100" dirty="0">
                <a:solidFill>
                  <a:srgbClr val="C00000"/>
                </a:solidFill>
              </a:rPr>
              <a:t> </a:t>
            </a:r>
            <a:r>
              <a:rPr lang="en-US" altLang="en-US" sz="2100" i="1" dirty="0">
                <a:solidFill>
                  <a:srgbClr val="C00000"/>
                </a:solidFill>
              </a:rPr>
              <a:t>amounts</a:t>
            </a:r>
            <a:r>
              <a:rPr lang="en-US" altLang="en-US" sz="2100" dirty="0">
                <a:solidFill>
                  <a:srgbClr val="C00000"/>
                </a:solidFill>
              </a:rPr>
              <a:t> </a:t>
            </a:r>
            <a:r>
              <a:rPr lang="en-US" altLang="en-US" sz="2100" dirty="0"/>
              <a:t>invested in all the assets comprising the portfolio</a:t>
            </a:r>
            <a:endParaRPr lang="en-US" altLang="en-US" sz="2100" dirty="0"/>
          </a:p>
          <a:p>
            <a:pPr marL="342900" indent="-342900">
              <a:buFont typeface="Wingdings" panose="05000000000000000000" pitchFamily="2" charset="2"/>
              <a:buChar char="§"/>
            </a:pPr>
            <a:r>
              <a:rPr lang="en-US" altLang="en-US" sz="2100" dirty="0"/>
              <a:t>Average variance is therefore the arithmetic mean of the variances of returns from individual assets</a:t>
            </a:r>
            <a:endParaRPr lang="en-US" altLang="en-US" sz="2100" dirty="0"/>
          </a:p>
          <a:p>
            <a:pPr marL="342900" indent="-342900">
              <a:buFont typeface="Wingdings" panose="05000000000000000000" pitchFamily="2" charset="2"/>
              <a:buChar char="§"/>
            </a:pPr>
            <a:r>
              <a:rPr lang="en-US" altLang="en-US" sz="2100" dirty="0"/>
              <a:t>Average covariance is the arithmetic mean of the </a:t>
            </a:r>
            <a:r>
              <a:rPr lang="en-US" altLang="en-US" sz="2100" dirty="0" err="1"/>
              <a:t>covariances</a:t>
            </a:r>
            <a:r>
              <a:rPr lang="en-US" altLang="en-US" sz="2100" dirty="0"/>
              <a:t> between pairs of assets</a:t>
            </a:r>
            <a:endParaRPr lang="en-US" altLang="en-US" sz="2100" dirty="0"/>
          </a:p>
          <a:p>
            <a:pPr marL="342900" indent="-342900">
              <a:buFont typeface="Wingdings" panose="05000000000000000000" pitchFamily="2" charset="2"/>
              <a:buChar char="§"/>
            </a:pPr>
            <a:r>
              <a:rPr lang="en-US" altLang="en-US" sz="2100" dirty="0"/>
              <a:t>In the equally-weighted case, the portfolio risk can be written as:</a:t>
            </a:r>
            <a:endParaRPr lang="en-US" altLang="en-US" sz="2100" dirty="0"/>
          </a:p>
          <a:p>
            <a:pPr marL="342900" indent="-342900">
              <a:buFont typeface="Wingdings" panose="05000000000000000000" pitchFamily="2" charset="2"/>
              <a:buChar char="§"/>
            </a:pPr>
            <a:endParaRPr lang="en-US" altLang="en-US" sz="2400" dirty="0"/>
          </a:p>
        </p:txBody>
      </p:sp>
      <p:sp>
        <p:nvSpPr>
          <p:cNvPr id="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7" name="Object 6"/>
          <p:cNvGraphicFramePr>
            <a:graphicFrameLocks noChangeAspect="1"/>
          </p:cNvGraphicFramePr>
          <p:nvPr/>
        </p:nvGraphicFramePr>
        <p:xfrm>
          <a:off x="2264654" y="4797152"/>
          <a:ext cx="7662692" cy="940547"/>
        </p:xfrm>
        <a:graphic>
          <a:graphicData uri="http://schemas.openxmlformats.org/presentationml/2006/ole">
            <mc:AlternateContent xmlns:mc="http://schemas.openxmlformats.org/markup-compatibility/2006">
              <mc:Choice xmlns:v="urn:schemas-microsoft-com:vml" Requires="v">
                <p:oleObj spid="_x0000_s3077" name="" r:id="rId1" imgW="3340100" imgH="406400" progId="Equation.DSMT4">
                  <p:embed/>
                </p:oleObj>
              </mc:Choice>
              <mc:Fallback>
                <p:oleObj name="" r:id="rId1" imgW="3340100" imgH="406400" progId="Equation.DSMT4">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654" y="4797152"/>
                        <a:ext cx="7662692" cy="940547"/>
                      </a:xfrm>
                      <a:prstGeom prst="rect">
                        <a:avLst/>
                      </a:prstGeom>
                      <a:noFill/>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dissolve">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dissolve">
                                      <p:cBhvr>
                                        <p:cTn id="12" dur="500"/>
                                        <p:tgtEl>
                                          <p:spTgt spid="113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dissolve">
                                      <p:cBhvr>
                                        <p:cTn id="17" dur="500"/>
                                        <p:tgtEl>
                                          <p:spTgt spid="113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3667">
                                            <p:txEl>
                                              <p:pRg st="3" end="3"/>
                                            </p:txEl>
                                          </p:spTgt>
                                        </p:tgtEl>
                                        <p:attrNameLst>
                                          <p:attrName>style.visibility</p:attrName>
                                        </p:attrNameLst>
                                      </p:cBhvr>
                                      <p:to>
                                        <p:strVal val="visible"/>
                                      </p:to>
                                    </p:set>
                                    <p:animEffect transition="in" filter="dissolve">
                                      <p:cBhvr>
                                        <p:cTn id="22" dur="500"/>
                                        <p:tgtEl>
                                          <p:spTgt spid="1136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Rectangle 3"/>
          <p:cNvSpPr>
            <a:spLocks noGrp="1" noChangeArrowheads="1"/>
          </p:cNvSpPr>
          <p:nvPr>
            <p:ph type="title"/>
          </p:nvPr>
        </p:nvSpPr>
        <p:spPr>
          <a:xfrm>
            <a:off x="695400" y="1073523"/>
            <a:ext cx="10873208" cy="731838"/>
          </a:xfrm>
          <a:noFill/>
        </p:spPr>
        <p:txBody>
          <a:bodyPr anchor="ctr">
            <a:normAutofit/>
          </a:bodyPr>
          <a:lstStyle/>
          <a:p>
            <a:r>
              <a:rPr lang="en-GB" altLang="en-US" sz="3600" dirty="0">
                <a:cs typeface="Times New Roman" panose="02020603050405020304" pitchFamily="18" charset="0"/>
              </a:rPr>
              <a:t>Risk of an Equally Weighted Portfolio: An Example</a:t>
            </a:r>
            <a:endParaRPr lang="en-US" altLang="en-US" sz="3600" dirty="0"/>
          </a:p>
        </p:txBody>
      </p:sp>
      <p:graphicFrame>
        <p:nvGraphicFramePr>
          <p:cNvPr id="122882" name="Object 2"/>
          <p:cNvGraphicFramePr>
            <a:graphicFrameLocks noChangeAspect="1"/>
          </p:cNvGraphicFramePr>
          <p:nvPr/>
        </p:nvGraphicFramePr>
        <p:xfrm>
          <a:off x="1559496" y="1831392"/>
          <a:ext cx="8591264" cy="1617314"/>
        </p:xfrm>
        <a:graphic>
          <a:graphicData uri="http://schemas.openxmlformats.org/presentationml/2006/ole">
            <mc:AlternateContent xmlns:mc="http://schemas.openxmlformats.org/markup-compatibility/2006">
              <mc:Choice xmlns:v="urn:schemas-microsoft-com:vml" Requires="v">
                <p:oleObj spid="_x0000_s4107" name="Worksheet" r:id="rId1" imgW="4718050" imgH="895985" progId="Excel.Sheet.8">
                  <p:embed/>
                </p:oleObj>
              </mc:Choice>
              <mc:Fallback>
                <p:oleObj name="Worksheet" r:id="rId1" imgW="4718050" imgH="895985" progId="Excel.Sheet.8">
                  <p:embed/>
                  <p:pic>
                    <p:nvPicPr>
                      <p:cNvPr id="0" name="Object 2"/>
                      <p:cNvPicPr>
                        <a:picLocks noChangeAspect="1" noChangeArrowheads="1"/>
                      </p:cNvPicPr>
                      <p:nvPr/>
                    </p:nvPicPr>
                    <p:blipFill>
                      <a:blip r:embed="rId2"/>
                      <a:srcRect/>
                      <a:stretch>
                        <a:fillRect/>
                      </a:stretch>
                    </p:blipFill>
                    <p:spPr bwMode="auto">
                      <a:xfrm>
                        <a:off x="1559496" y="1831392"/>
                        <a:ext cx="8591264" cy="1617314"/>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nvGraphicFramePr>
        <p:xfrm>
          <a:off x="2023782" y="3645024"/>
          <a:ext cx="7662692" cy="940547"/>
        </p:xfrm>
        <a:graphic>
          <a:graphicData uri="http://schemas.openxmlformats.org/presentationml/2006/ole">
            <mc:AlternateContent xmlns:mc="http://schemas.openxmlformats.org/markup-compatibility/2006">
              <mc:Choice xmlns:v="urn:schemas-microsoft-com:vml" Requires="v">
                <p:oleObj spid="_x0000_s4108" name="" r:id="rId3" imgW="3340100" imgH="406400" progId="Equation.DSMT4">
                  <p:embed/>
                </p:oleObj>
              </mc:Choice>
              <mc:Fallback>
                <p:oleObj name="" r:id="rId3" imgW="3340100" imgH="406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782" y="3645024"/>
                        <a:ext cx="7662692" cy="940547"/>
                      </a:xfrm>
                      <a:prstGeom prst="rect">
                        <a:avLst/>
                      </a:prstGeom>
                      <a:noFill/>
                    </p:spPr>
                  </p:pic>
                </p:oleObj>
              </mc:Fallback>
            </mc:AlternateContent>
          </a:graphicData>
        </a:graphic>
      </p:graphicFrame>
      <p:graphicFrame>
        <p:nvGraphicFramePr>
          <p:cNvPr id="6" name="Object 5"/>
          <p:cNvGraphicFramePr>
            <a:graphicFrameLocks noChangeAspect="1"/>
          </p:cNvGraphicFramePr>
          <p:nvPr/>
        </p:nvGraphicFramePr>
        <p:xfrm>
          <a:off x="1989739" y="4770868"/>
          <a:ext cx="7950200" cy="1062037"/>
        </p:xfrm>
        <a:graphic>
          <a:graphicData uri="http://schemas.openxmlformats.org/presentationml/2006/ole">
            <mc:AlternateContent xmlns:mc="http://schemas.openxmlformats.org/markup-compatibility/2006">
              <mc:Choice xmlns:v="urn:schemas-microsoft-com:vml" Requires="v">
                <p:oleObj spid="_x0000_s4109" name="Equation" r:id="rId5" imgW="4902200" imgH="635000" progId="Equation.3">
                  <p:embed/>
                </p:oleObj>
              </mc:Choice>
              <mc:Fallback>
                <p:oleObj name="Equation" r:id="rId5" imgW="4902200" imgH="635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9739" y="4770868"/>
                        <a:ext cx="7950200" cy="1062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tLang="en-US" dirty="0">
                <a:ea typeface="ヒラギノ角ゴ Pro W3" pitchFamily="-65" charset="-128"/>
              </a:rPr>
              <a:t>Calculating the </a:t>
            </a:r>
            <a:r>
              <a:rPr lang="en-US" altLang="en-US" dirty="0" err="1">
                <a:ea typeface="ヒラギノ角ゴ Pro W3" pitchFamily="-65" charset="-128"/>
              </a:rPr>
              <a:t>realised</a:t>
            </a:r>
            <a:r>
              <a:rPr lang="en-US" altLang="en-US" dirty="0">
                <a:ea typeface="ヒラギノ角ゴ Pro W3" pitchFamily="-65" charset="-128"/>
              </a:rPr>
              <a:t> return from an investment (cont.)</a:t>
            </a:r>
            <a:endParaRPr lang="en-US" altLang="en-US" dirty="0">
              <a:ea typeface="ヒラギノ角ゴ Pro W3" pitchFamily="-65" charset="-128"/>
            </a:endParaRPr>
          </a:p>
        </p:txBody>
      </p:sp>
      <p:sp>
        <p:nvSpPr>
          <p:cNvPr id="12291" name="Content Placeholder 2"/>
          <p:cNvSpPr>
            <a:spLocks noGrp="1"/>
          </p:cNvSpPr>
          <p:nvPr>
            <p:ph idx="1"/>
          </p:nvPr>
        </p:nvSpPr>
        <p:spPr/>
        <p:txBody>
          <a:bodyPr/>
          <a:lstStyle/>
          <a:p>
            <a:pPr marL="0" indent="0">
              <a:buNone/>
            </a:pPr>
            <a:r>
              <a:rPr lang="en-US" altLang="en-US" i="1">
                <a:ea typeface="ヒラギノ角ゴ Pro W3" pitchFamily="-65" charset="-128"/>
              </a:rPr>
              <a:t>Example</a:t>
            </a:r>
            <a:r>
              <a:rPr lang="en-US" altLang="en-US">
                <a:ea typeface="ヒラギノ角ゴ Pro W3" pitchFamily="-65" charset="-128"/>
              </a:rPr>
              <a:t>: Calculate the rate of return for the previous example.</a:t>
            </a:r>
            <a:endParaRPr lang="en-US" altLang="en-US">
              <a:ea typeface="ヒラギノ角ゴ Pro W3" pitchFamily="-65" charset="-128"/>
            </a:endParaRPr>
          </a:p>
          <a:p>
            <a:pPr marL="0" indent="0"/>
            <a:endParaRPr lang="en-US" altLang="en-US" b="1">
              <a:solidFill>
                <a:srgbClr val="FF0000"/>
              </a:solidFill>
              <a:ea typeface="ヒラギノ角ゴ Pro W3" pitchFamily="-65" charset="-128"/>
            </a:endParaRPr>
          </a:p>
          <a:p>
            <a:pPr marL="0" indent="0">
              <a:buNone/>
            </a:pPr>
            <a:r>
              <a:rPr lang="en-US" altLang="en-US">
                <a:ea typeface="ヒラギノ角ゴ Pro W3" pitchFamily="-65" charset="-128"/>
              </a:rPr>
              <a:t>Rate of return 	= ($200 + 0 − $95) ÷ 95</a:t>
            </a:r>
            <a:endParaRPr lang="en-US" altLang="en-US">
              <a:ea typeface="ヒラギノ角ゴ Pro W3" pitchFamily="-65" charset="-128"/>
            </a:endParaRPr>
          </a:p>
          <a:p>
            <a:pPr marL="0" indent="0">
              <a:buNone/>
            </a:pPr>
            <a:r>
              <a:rPr lang="en-US" altLang="en-US" b="1">
                <a:ea typeface="ヒラギノ角ゴ Pro W3" pitchFamily="-65" charset="-128"/>
              </a:rPr>
              <a:t>				 = </a:t>
            </a:r>
            <a:r>
              <a:rPr lang="en-US" altLang="en-US" b="1">
                <a:solidFill>
                  <a:srgbClr val="290FAB"/>
                </a:solidFill>
                <a:ea typeface="ヒラギノ角ゴ Pro W3" pitchFamily="-65" charset="-128"/>
              </a:rPr>
              <a:t>110.53%</a:t>
            </a:r>
            <a:endParaRPr lang="en-US" altLang="en-US" b="1">
              <a:solidFill>
                <a:srgbClr val="290FAB"/>
              </a:solidFill>
              <a:ea typeface="ヒラギノ角ゴ Pro W3" pitchFamily="-65" charset="-128"/>
            </a:endParaRPr>
          </a:p>
          <a:p>
            <a:pPr marL="0" indent="0">
              <a:buNone/>
            </a:pPr>
            <a:endParaRPr lang="en-US" altLang="en-US" b="1">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95400" y="908720"/>
            <a:ext cx="10801200" cy="871662"/>
          </a:xfrm>
        </p:spPr>
        <p:txBody>
          <a:bodyPr>
            <a:normAutofit fontScale="90000"/>
          </a:bodyPr>
          <a:lstStyle/>
          <a:p>
            <a:r>
              <a:rPr lang="en-GB" altLang="en-US" sz="3600" dirty="0">
                <a:cs typeface="Times New Roman" panose="02020603050405020304" pitchFamily="18" charset="0"/>
              </a:rPr>
              <a:t>The Importance of Covariance as a Portfolio Becomes Large</a:t>
            </a:r>
            <a:r>
              <a:rPr lang="en-US" altLang="en-US" sz="3600" dirty="0"/>
              <a:t> </a:t>
            </a:r>
            <a:endParaRPr lang="en-US" altLang="en-US" sz="3600" dirty="0"/>
          </a:p>
        </p:txBody>
      </p:sp>
      <p:grpSp>
        <p:nvGrpSpPr>
          <p:cNvPr id="116743" name="Group 7"/>
          <p:cNvGrpSpPr/>
          <p:nvPr/>
        </p:nvGrpSpPr>
        <p:grpSpPr bwMode="auto">
          <a:xfrm>
            <a:off x="5447928" y="3145412"/>
            <a:ext cx="5472607" cy="3139500"/>
            <a:chOff x="3072" y="2064"/>
            <a:chExt cx="2592" cy="2077"/>
          </a:xfrm>
        </p:grpSpPr>
        <p:sp>
          <p:nvSpPr>
            <p:cNvPr id="116744" name="Text Box 8"/>
            <p:cNvSpPr txBox="1">
              <a:spLocks noChangeArrowheads="1"/>
            </p:cNvSpPr>
            <p:nvPr/>
          </p:nvSpPr>
          <p:spPr bwMode="blackWhite">
            <a:xfrm>
              <a:off x="3072" y="2352"/>
              <a:ext cx="2592" cy="1789"/>
            </a:xfrm>
            <a:prstGeom prst="rect">
              <a:avLst/>
            </a:prstGeom>
            <a:solidFill>
              <a:schemeClr val="accent2">
                <a:alpha val="5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hlink"/>
                </a:buClr>
                <a:buSzPct val="75000"/>
                <a:buFont typeface="Wingdings" panose="05000000000000000000" pitchFamily="2" charset="2"/>
                <a:buChar char="n"/>
              </a:pPr>
              <a:r>
                <a:rPr lang="en-US" altLang="en-US" dirty="0">
                  <a:latin typeface="Tahoma" panose="020B0604030504040204" charset="0"/>
                </a:rPr>
                <a:t>As N gets large, the second term approaches the average covariance between asset returns</a:t>
              </a:r>
              <a:endParaRPr lang="en-US" altLang="en-US" dirty="0">
                <a:latin typeface="Tahoma" panose="020B0604030504040204" charset="0"/>
              </a:endParaRPr>
            </a:p>
            <a:p>
              <a:pPr eaLnBrk="1" hangingPunct="1">
                <a:lnSpc>
                  <a:spcPct val="90000"/>
                </a:lnSpc>
                <a:spcBef>
                  <a:spcPct val="20000"/>
                </a:spcBef>
                <a:buClr>
                  <a:schemeClr val="hlink"/>
                </a:buClr>
                <a:buSzPct val="75000"/>
                <a:buFont typeface="Wingdings" panose="05000000000000000000" pitchFamily="2" charset="2"/>
                <a:buChar char="n"/>
              </a:pPr>
              <a:r>
                <a:rPr lang="en-US" altLang="en-US" dirty="0">
                  <a:latin typeface="Tahoma" panose="020B0604030504040204" charset="0"/>
                </a:rPr>
                <a:t>As N gets large, portfolio variance is almost solely determined by covariance</a:t>
              </a:r>
              <a:endParaRPr lang="en-AU" altLang="en-US" dirty="0">
                <a:latin typeface="Tahoma" panose="020B0604030504040204" charset="0"/>
              </a:endParaRPr>
            </a:p>
          </p:txBody>
        </p:sp>
        <p:sp>
          <p:nvSpPr>
            <p:cNvPr id="116745" name="Line 9"/>
            <p:cNvSpPr>
              <a:spLocks noChangeShapeType="1"/>
            </p:cNvSpPr>
            <p:nvPr/>
          </p:nvSpPr>
          <p:spPr bwMode="blackWhite">
            <a:xfrm flipH="1" flipV="1">
              <a:off x="3792" y="2064"/>
              <a:ext cx="432" cy="288"/>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grpSp>
      <p:grpSp>
        <p:nvGrpSpPr>
          <p:cNvPr id="116739" name="Group 3"/>
          <p:cNvGrpSpPr/>
          <p:nvPr/>
        </p:nvGrpSpPr>
        <p:grpSpPr bwMode="auto">
          <a:xfrm>
            <a:off x="695400" y="3145412"/>
            <a:ext cx="4535581" cy="3008312"/>
            <a:chOff x="288" y="2208"/>
            <a:chExt cx="2312" cy="1895"/>
          </a:xfrm>
        </p:grpSpPr>
        <p:sp>
          <p:nvSpPr>
            <p:cNvPr id="116740" name="Text Box 4"/>
            <p:cNvSpPr txBox="1">
              <a:spLocks noChangeArrowheads="1"/>
            </p:cNvSpPr>
            <p:nvPr/>
          </p:nvSpPr>
          <p:spPr bwMode="blackWhite">
            <a:xfrm>
              <a:off x="288" y="2544"/>
              <a:ext cx="2312" cy="1559"/>
            </a:xfrm>
            <a:prstGeom prst="rect">
              <a:avLst/>
            </a:prstGeom>
            <a:solidFill>
              <a:schemeClr val="accent1">
                <a:alpha val="5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hlink"/>
                </a:buClr>
                <a:buSzPct val="75000"/>
                <a:buFont typeface="Wingdings" panose="05000000000000000000" pitchFamily="2" charset="2"/>
                <a:buChar char="n"/>
              </a:pPr>
              <a:r>
                <a:rPr lang="en-US" altLang="en-US" dirty="0">
                  <a:latin typeface="Tahoma" panose="020B0604030504040204" charset="0"/>
                </a:rPr>
                <a:t>As N gets large, the first term approaches zero</a:t>
              </a:r>
              <a:endParaRPr lang="en-US" altLang="en-US" dirty="0">
                <a:latin typeface="Tahoma" panose="020B0604030504040204" charset="0"/>
              </a:endParaRPr>
            </a:p>
            <a:p>
              <a:pPr eaLnBrk="1" hangingPunct="1">
                <a:lnSpc>
                  <a:spcPct val="90000"/>
                </a:lnSpc>
                <a:spcBef>
                  <a:spcPct val="20000"/>
                </a:spcBef>
                <a:buClr>
                  <a:schemeClr val="hlink"/>
                </a:buClr>
                <a:buSzPct val="75000"/>
                <a:buFont typeface="Wingdings" panose="05000000000000000000" pitchFamily="2" charset="2"/>
                <a:buChar char="n"/>
              </a:pPr>
              <a:r>
                <a:rPr lang="en-US" altLang="en-US" dirty="0">
                  <a:latin typeface="Tahoma" panose="020B0604030504040204" charset="0"/>
                </a:rPr>
                <a:t>As N gets large, the variance of each asset in a portfolio contributes little to portfolio variance</a:t>
              </a:r>
              <a:endParaRPr lang="en-AU" altLang="en-US" dirty="0">
                <a:latin typeface="Tahoma" panose="020B0604030504040204" charset="0"/>
              </a:endParaRPr>
            </a:p>
          </p:txBody>
        </p:sp>
        <p:sp>
          <p:nvSpPr>
            <p:cNvPr id="116741" name="Line 5"/>
            <p:cNvSpPr>
              <a:spLocks noChangeShapeType="1"/>
            </p:cNvSpPr>
            <p:nvPr/>
          </p:nvSpPr>
          <p:spPr bwMode="blackWhite">
            <a:xfrm flipV="1">
              <a:off x="1261" y="2208"/>
              <a:ext cx="192" cy="336"/>
            </a:xfrm>
            <a:prstGeom prst="line">
              <a:avLst/>
            </a:prstGeom>
            <a:noFill/>
            <a:ln w="381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grpSp>
      <p:graphicFrame>
        <p:nvGraphicFramePr>
          <p:cNvPr id="12" name="Object 11"/>
          <p:cNvGraphicFramePr>
            <a:graphicFrameLocks noChangeAspect="1"/>
          </p:cNvGraphicFramePr>
          <p:nvPr/>
        </p:nvGraphicFramePr>
        <p:xfrm>
          <a:off x="2423592" y="2204865"/>
          <a:ext cx="7662692" cy="940547"/>
        </p:xfrm>
        <a:graphic>
          <a:graphicData uri="http://schemas.openxmlformats.org/presentationml/2006/ole">
            <mc:AlternateContent xmlns:mc="http://schemas.openxmlformats.org/markup-compatibility/2006">
              <mc:Choice xmlns:v="urn:schemas-microsoft-com:vml" Requires="v">
                <p:oleObj spid="_x0000_s5125" name="" r:id="rId1" imgW="3340100" imgH="406400" progId="Equation.DSMT4">
                  <p:embed/>
                </p:oleObj>
              </mc:Choice>
              <mc:Fallback>
                <p:oleObj name="" r:id="rId1" imgW="3340100" imgH="406400" progId="Equation.DSMT4">
                  <p:embed/>
                  <p:pic>
                    <p:nvPicPr>
                      <p:cNvPr id="0" name="Object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2204865"/>
                        <a:ext cx="7662692" cy="940547"/>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dissolve">
                                      <p:cBhvr>
                                        <p:cTn id="7" dur="500"/>
                                        <p:tgtEl>
                                          <p:spTgt spid="1167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6743"/>
                                        </p:tgtEl>
                                        <p:attrNameLst>
                                          <p:attrName>style.visibility</p:attrName>
                                        </p:attrNameLst>
                                      </p:cBhvr>
                                      <p:to>
                                        <p:strVal val="visible"/>
                                      </p:to>
                                    </p:set>
                                    <p:animEffect transition="in" filter="dissolve">
                                      <p:cBhvr>
                                        <p:cTn id="12"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97" name="Rectangle 13"/>
          <p:cNvSpPr>
            <a:spLocks noGrp="1" noChangeArrowheads="1"/>
          </p:cNvSpPr>
          <p:nvPr>
            <p:ph type="title"/>
          </p:nvPr>
        </p:nvSpPr>
        <p:spPr>
          <a:xfrm>
            <a:off x="695400" y="877688"/>
            <a:ext cx="10801200" cy="1083329"/>
          </a:xfrm>
          <a:noFill/>
        </p:spPr>
        <p:txBody>
          <a:bodyPr anchor="ctr">
            <a:normAutofit/>
          </a:bodyPr>
          <a:lstStyle/>
          <a:p>
            <a:r>
              <a:rPr lang="en-GB" altLang="en-US" sz="3600" dirty="0">
                <a:cs typeface="Times New Roman" panose="02020603050405020304" pitchFamily="18" charset="0"/>
              </a:rPr>
              <a:t>The Importance of Covariance as a Portfolio Becomes Large</a:t>
            </a:r>
            <a:r>
              <a:rPr lang="en-US" altLang="en-US" sz="3600" dirty="0"/>
              <a:t> </a:t>
            </a:r>
            <a:endParaRPr lang="en-US" altLang="en-US" sz="3600" dirty="0"/>
          </a:p>
        </p:txBody>
      </p:sp>
      <p:sp>
        <p:nvSpPr>
          <p:cNvPr id="118786" name="Text Box 2"/>
          <p:cNvSpPr txBox="1">
            <a:spLocks noChangeArrowheads="1"/>
          </p:cNvSpPr>
          <p:nvPr/>
        </p:nvSpPr>
        <p:spPr bwMode="auto">
          <a:xfrm>
            <a:off x="695400" y="2246635"/>
            <a:ext cx="10801200" cy="83099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1" hangingPunct="1">
              <a:spcBef>
                <a:spcPct val="50000"/>
              </a:spcBef>
              <a:buFont typeface="Wingdings" panose="05000000000000000000" pitchFamily="2" charset="2"/>
              <a:buChar char="§"/>
            </a:pPr>
            <a:r>
              <a:rPr lang="en-US" altLang="en-US" sz="2400" dirty="0"/>
              <a:t>Assume we have an equally weighted portfolio of N assets, each with standard deviation of 15% and covariance of 0.01</a:t>
            </a:r>
            <a:endParaRPr lang="en-US" altLang="en-US" sz="2400" dirty="0"/>
          </a:p>
        </p:txBody>
      </p:sp>
      <p:graphicFrame>
        <p:nvGraphicFramePr>
          <p:cNvPr id="14" name="Object 13"/>
          <p:cNvGraphicFramePr>
            <a:graphicFrameLocks noChangeAspect="1"/>
          </p:cNvGraphicFramePr>
          <p:nvPr/>
        </p:nvGraphicFramePr>
        <p:xfrm>
          <a:off x="2063552" y="3212976"/>
          <a:ext cx="7662692" cy="940547"/>
        </p:xfrm>
        <a:graphic>
          <a:graphicData uri="http://schemas.openxmlformats.org/presentationml/2006/ole">
            <mc:AlternateContent xmlns:mc="http://schemas.openxmlformats.org/markup-compatibility/2006">
              <mc:Choice xmlns:v="urn:schemas-microsoft-com:vml" Requires="v">
                <p:oleObj spid="_x0000_s6155" name="" r:id="rId1" imgW="3340100" imgH="406400" progId="Equation.DSMT4">
                  <p:embed/>
                </p:oleObj>
              </mc:Choice>
              <mc:Fallback>
                <p:oleObj name="" r:id="rId1" imgW="3340100" imgH="406400" progId="Equation.DSMT4">
                  <p:embed/>
                  <p:pic>
                    <p:nvPicPr>
                      <p:cNvPr id="0" name="Object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3212976"/>
                        <a:ext cx="7662692" cy="940547"/>
                      </a:xfrm>
                      <a:prstGeom prst="rect">
                        <a:avLst/>
                      </a:prstGeom>
                      <a:noFill/>
                    </p:spPr>
                  </p:pic>
                </p:oleObj>
              </mc:Fallback>
            </mc:AlternateContent>
          </a:graphicData>
        </a:graphic>
      </p:graphicFrame>
      <p:grpSp>
        <p:nvGrpSpPr>
          <p:cNvPr id="6" name="Group 6"/>
          <p:cNvGrpSpPr/>
          <p:nvPr/>
        </p:nvGrpSpPr>
        <p:grpSpPr bwMode="auto">
          <a:xfrm>
            <a:off x="1343472" y="4159338"/>
            <a:ext cx="8763000" cy="1085850"/>
            <a:chOff x="96" y="2634"/>
            <a:chExt cx="5520" cy="684"/>
          </a:xfrm>
        </p:grpSpPr>
        <p:graphicFrame>
          <p:nvGraphicFramePr>
            <p:cNvPr id="7" name="Object 7"/>
            <p:cNvGraphicFramePr>
              <a:graphicFrameLocks noChangeAspect="1"/>
            </p:cNvGraphicFramePr>
            <p:nvPr/>
          </p:nvGraphicFramePr>
          <p:xfrm>
            <a:off x="510" y="2802"/>
            <a:ext cx="5106" cy="516"/>
          </p:xfrm>
          <a:graphic>
            <a:graphicData uri="http://schemas.openxmlformats.org/presentationml/2006/ole">
              <mc:AlternateContent xmlns:mc="http://schemas.openxmlformats.org/markup-compatibility/2006">
                <mc:Choice xmlns:v="urn:schemas-microsoft-com:vml" Requires="v">
                  <p:oleObj spid="_x0000_s6156" name="Equation" r:id="rId3" imgW="4648200" imgH="469900" progId="Equation.DSMT4">
                    <p:embed/>
                  </p:oleObj>
                </mc:Choice>
                <mc:Fallback>
                  <p:oleObj name="Equation" r:id="rId3" imgW="4648200" imgH="4699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 y="2802"/>
                          <a:ext cx="5106" cy="516"/>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8"/>
            <p:cNvSpPr txBox="1">
              <a:spLocks noChangeArrowheads="1"/>
            </p:cNvSpPr>
            <p:nvPr/>
          </p:nvSpPr>
          <p:spPr bwMode="auto">
            <a:xfrm>
              <a:off x="96" y="2634"/>
              <a:ext cx="768" cy="294"/>
            </a:xfrm>
            <a:prstGeom prst="rect">
              <a:avLst/>
            </a:prstGeom>
            <a:solidFill>
              <a:schemeClr val="accent1">
                <a:alpha val="5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dirty="0">
                  <a:latin typeface="Tahoma" panose="020B0604030504040204" charset="0"/>
                </a:rPr>
                <a:t>If N=1</a:t>
              </a:r>
              <a:endParaRPr lang="en-AU" altLang="en-US" sz="2400" dirty="0">
                <a:latin typeface="Tahoma" panose="020B0604030504040204" charset="0"/>
              </a:endParaRPr>
            </a:p>
          </p:txBody>
        </p:sp>
      </p:grpSp>
      <p:grpSp>
        <p:nvGrpSpPr>
          <p:cNvPr id="9" name="Group 9"/>
          <p:cNvGrpSpPr/>
          <p:nvPr/>
        </p:nvGrpSpPr>
        <p:grpSpPr bwMode="auto">
          <a:xfrm>
            <a:off x="1228541" y="5245188"/>
            <a:ext cx="8515350" cy="1206500"/>
            <a:chOff x="96" y="3354"/>
            <a:chExt cx="5364" cy="760"/>
          </a:xfrm>
        </p:grpSpPr>
        <p:graphicFrame>
          <p:nvGraphicFramePr>
            <p:cNvPr id="10" name="Object 10"/>
            <p:cNvGraphicFramePr>
              <a:graphicFrameLocks noChangeAspect="1"/>
            </p:cNvGraphicFramePr>
            <p:nvPr/>
          </p:nvGraphicFramePr>
          <p:xfrm>
            <a:off x="722" y="3612"/>
            <a:ext cx="4738" cy="502"/>
          </p:xfrm>
          <a:graphic>
            <a:graphicData uri="http://schemas.openxmlformats.org/presentationml/2006/ole">
              <mc:AlternateContent xmlns:mc="http://schemas.openxmlformats.org/markup-compatibility/2006">
                <mc:Choice xmlns:v="urn:schemas-microsoft-com:vml" Requires="v">
                  <p:oleObj spid="_x0000_s6157" name="Equation" r:id="rId5" imgW="103327200" imgH="10972800" progId="Equation.3">
                    <p:embed/>
                  </p:oleObj>
                </mc:Choice>
                <mc:Fallback>
                  <p:oleObj name="Equation" r:id="rId5" imgW="103327200" imgH="10972800" progId="Equation.3">
                    <p:embed/>
                    <p:pic>
                      <p:nvPicPr>
                        <p:cNvPr id="0" name="Object 10"/>
                        <p:cNvPicPr>
                          <a:picLocks noChangeAspect="1" noChangeArrowheads="1"/>
                        </p:cNvPicPr>
                        <p:nvPr/>
                      </p:nvPicPr>
                      <p:blipFill>
                        <a:blip r:embed="rId6"/>
                        <a:srcRect/>
                        <a:stretch>
                          <a:fillRect/>
                        </a:stretch>
                      </p:blipFill>
                      <p:spPr bwMode="auto">
                        <a:xfrm>
                          <a:off x="722" y="3612"/>
                          <a:ext cx="4738" cy="502"/>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11"/>
            <p:cNvSpPr txBox="1">
              <a:spLocks noChangeArrowheads="1"/>
            </p:cNvSpPr>
            <p:nvPr/>
          </p:nvSpPr>
          <p:spPr bwMode="auto">
            <a:xfrm>
              <a:off x="96" y="3354"/>
              <a:ext cx="768" cy="294"/>
            </a:xfrm>
            <a:prstGeom prst="rect">
              <a:avLst/>
            </a:prstGeom>
            <a:solidFill>
              <a:schemeClr val="accent1">
                <a:alpha val="5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a:latin typeface="Tahoma" panose="020B0604030504040204" charset="0"/>
                </a:rPr>
                <a:t>If N=4</a:t>
              </a:r>
              <a:endParaRPr lang="en-AU" altLang="en-US" sz="2400">
                <a:latin typeface="Tahoma" panose="020B060403050404020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a:xfrm>
            <a:off x="695400" y="692695"/>
            <a:ext cx="10801200" cy="977695"/>
          </a:xfrm>
          <a:noFill/>
        </p:spPr>
        <p:txBody>
          <a:bodyPr anchor="ctr">
            <a:noAutofit/>
          </a:bodyPr>
          <a:lstStyle/>
          <a:p>
            <a:r>
              <a:rPr lang="en-GB" altLang="en-US" sz="3600" dirty="0">
                <a:cs typeface="Times New Roman" panose="02020603050405020304" pitchFamily="18" charset="0"/>
              </a:rPr>
              <a:t>The Importance of Covariance as a Portfolio Becomes Large</a:t>
            </a:r>
            <a:r>
              <a:rPr lang="en-US" altLang="en-US" sz="3600" dirty="0"/>
              <a:t> </a:t>
            </a:r>
            <a:endParaRPr lang="en-US" altLang="en-US" sz="3600" dirty="0"/>
          </a:p>
        </p:txBody>
      </p:sp>
      <p:graphicFrame>
        <p:nvGraphicFramePr>
          <p:cNvPr id="120834" name="Object 2"/>
          <p:cNvGraphicFramePr>
            <a:graphicFrameLocks noChangeAspect="1"/>
          </p:cNvGraphicFramePr>
          <p:nvPr/>
        </p:nvGraphicFramePr>
        <p:xfrm>
          <a:off x="695400" y="1957577"/>
          <a:ext cx="3744416" cy="2739160"/>
        </p:xfrm>
        <a:graphic>
          <a:graphicData uri="http://schemas.openxmlformats.org/presentationml/2006/ole">
            <mc:AlternateContent xmlns:mc="http://schemas.openxmlformats.org/markup-compatibility/2006">
              <mc:Choice xmlns:v="urn:schemas-microsoft-com:vml" Requires="v">
                <p:oleObj spid="_x0000_s7179" name="Worksheet" r:id="rId1" imgW="3009900" imgH="2286000" progId="Excel.Sheet.8">
                  <p:embed/>
                </p:oleObj>
              </mc:Choice>
              <mc:Fallback>
                <p:oleObj name="Worksheet" r:id="rId1" imgW="3009900" imgH="2286000" progId="Excel.Sheet.8">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White">
                      <a:xfrm>
                        <a:off x="695400" y="1957577"/>
                        <a:ext cx="3744416" cy="2739160"/>
                      </a:xfrm>
                      <a:prstGeom prst="rect">
                        <a:avLst/>
                      </a:prstGeom>
                      <a:noFill/>
                      <a:ln w="9525">
                        <a:solidFill>
                          <a:schemeClr val="tx1"/>
                        </a:solidFill>
                        <a:miter lim="800000"/>
                        <a:headEnd/>
                        <a:tailEnd/>
                      </a:ln>
                      <a:effectLst/>
                    </p:spPr>
                  </p:pic>
                </p:oleObj>
              </mc:Fallback>
            </mc:AlternateContent>
          </a:graphicData>
        </a:graphic>
      </p:graphicFrame>
      <p:graphicFrame>
        <p:nvGraphicFramePr>
          <p:cNvPr id="120835" name="Object 3"/>
          <p:cNvGraphicFramePr/>
          <p:nvPr/>
        </p:nvGraphicFramePr>
        <p:xfrm>
          <a:off x="5191663" y="1890669"/>
          <a:ext cx="4216705" cy="3410540"/>
        </p:xfrm>
        <a:graphic>
          <a:graphicData uri="http://schemas.openxmlformats.org/presentationml/2006/ole">
            <mc:AlternateContent xmlns:mc="http://schemas.openxmlformats.org/markup-compatibility/2006">
              <mc:Choice xmlns:v="urn:schemas-microsoft-com:vml" Requires="v">
                <p:oleObj spid="_x0000_s7180" name="Chart" r:id="rId3" imgW="4800600" imgH="3848100" progId="Excel.Chart.8">
                  <p:embed/>
                </p:oleObj>
              </mc:Choice>
              <mc:Fallback>
                <p:oleObj name="Chart" r:id="rId3" imgW="4800600" imgH="3848100" progId="Excel.Char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5191663" y="1890669"/>
                        <a:ext cx="4216705" cy="3410540"/>
                      </a:xfrm>
                      <a:prstGeom prst="rect">
                        <a:avLst/>
                      </a:prstGeom>
                      <a:noFill/>
                      <a:ln>
                        <a:noFill/>
                      </a:ln>
                      <a:effectLst/>
                    </p:spPr>
                  </p:pic>
                </p:oleObj>
              </mc:Fallback>
            </mc:AlternateContent>
          </a:graphicData>
        </a:graphic>
      </p:graphicFrame>
      <p:graphicFrame>
        <p:nvGraphicFramePr>
          <p:cNvPr id="7" name="Object 4"/>
          <p:cNvGraphicFramePr>
            <a:graphicFrameLocks noChangeAspect="1"/>
          </p:cNvGraphicFramePr>
          <p:nvPr/>
        </p:nvGraphicFramePr>
        <p:xfrm>
          <a:off x="3359696" y="5949280"/>
          <a:ext cx="3519918" cy="492884"/>
        </p:xfrm>
        <a:graphic>
          <a:graphicData uri="http://schemas.openxmlformats.org/presentationml/2006/ole">
            <mc:AlternateContent xmlns:mc="http://schemas.openxmlformats.org/markup-compatibility/2006">
              <mc:Choice xmlns:v="urn:schemas-microsoft-com:vml" Requires="v">
                <p:oleObj spid="_x0000_s7181" name="Equation" r:id="rId5" imgW="1815465" imgH="254000" progId="Equation.DSMT4">
                  <p:embed/>
                </p:oleObj>
              </mc:Choice>
              <mc:Fallback>
                <p:oleObj name="Equation" r:id="rId5" imgW="1815465" imgH="2540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696" y="5949280"/>
                        <a:ext cx="3519918" cy="492884"/>
                      </a:xfrm>
                      <a:prstGeom prst="rect">
                        <a:avLst/>
                      </a:prstGeom>
                      <a:noFill/>
                      <a:ln>
                        <a:noFill/>
                      </a:ln>
                      <a:effectLst/>
                    </p:spPr>
                  </p:pic>
                </p:oleObj>
              </mc:Fallback>
            </mc:AlternateContent>
          </a:graphicData>
        </a:graphic>
      </p:graphicFrame>
      <p:sp>
        <p:nvSpPr>
          <p:cNvPr id="2" name="Rectangle 1"/>
          <p:cNvSpPr/>
          <p:nvPr/>
        </p:nvSpPr>
        <p:spPr>
          <a:xfrm>
            <a:off x="695400" y="5013177"/>
            <a:ext cx="3960440" cy="1323439"/>
          </a:xfrm>
          <a:prstGeom prst="rect">
            <a:avLst/>
          </a:prstGeom>
        </p:spPr>
        <p:txBody>
          <a:bodyPr wrap="square">
            <a:spAutoFit/>
          </a:bodyPr>
          <a:lstStyle/>
          <a:p>
            <a:r>
              <a:rPr lang="en-US" altLang="en-US" sz="2000" dirty="0"/>
              <a:t>As we approach a well-diversified portfolio that is equally weighted, variance of the portfolio returns comes close to</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95400" y="1052736"/>
            <a:ext cx="10801200" cy="1080120"/>
          </a:xfrm>
        </p:spPr>
        <p:txBody>
          <a:bodyPr>
            <a:noAutofit/>
          </a:bodyPr>
          <a:lstStyle/>
          <a:p>
            <a:r>
              <a:rPr lang="en-US" altLang="en-US" sz="3600" dirty="0"/>
              <a:t>Diversification: The N-asset Case and</a:t>
            </a:r>
            <a:r>
              <a:rPr lang="en-GB" altLang="en-US" sz="3600" dirty="0"/>
              <a:t> L</a:t>
            </a:r>
            <a:r>
              <a:rPr lang="en-US" altLang="en-US" sz="3600" dirty="0" err="1"/>
              <a:t>imits</a:t>
            </a:r>
            <a:r>
              <a:rPr lang="en-US" altLang="en-US" sz="3600" dirty="0"/>
              <a:t> to Diversification</a:t>
            </a:r>
            <a:endParaRPr lang="en-US" altLang="en-US" sz="3600" dirty="0"/>
          </a:p>
        </p:txBody>
      </p:sp>
      <p:sp>
        <p:nvSpPr>
          <p:cNvPr id="125955" name="Rectangle 3"/>
          <p:cNvSpPr>
            <a:spLocks noGrp="1" noChangeArrowheads="1"/>
          </p:cNvSpPr>
          <p:nvPr>
            <p:ph idx="1"/>
          </p:nvPr>
        </p:nvSpPr>
        <p:spPr>
          <a:xfrm>
            <a:off x="695400" y="2276872"/>
            <a:ext cx="10801200" cy="4104456"/>
          </a:xfrm>
        </p:spPr>
        <p:txBody>
          <a:bodyPr>
            <a:noAutofit/>
          </a:bodyPr>
          <a:lstStyle/>
          <a:p>
            <a:pPr>
              <a:lnSpc>
                <a:spcPct val="90000"/>
              </a:lnSpc>
              <a:buFont typeface="Wingdings" panose="05000000000000000000" pitchFamily="2" charset="2"/>
              <a:buNone/>
            </a:pPr>
            <a:r>
              <a:rPr lang="en-US" altLang="en-US" sz="2100" b="1" dirty="0"/>
              <a:t>General Principles</a:t>
            </a:r>
            <a:endParaRPr lang="en-US" altLang="en-US" sz="2100" b="1" dirty="0"/>
          </a:p>
          <a:p>
            <a:pPr marL="342900" indent="-342900">
              <a:lnSpc>
                <a:spcPct val="90000"/>
              </a:lnSpc>
              <a:buFont typeface="Wingdings" panose="05000000000000000000" pitchFamily="2" charset="2"/>
              <a:buChar char="§"/>
            </a:pPr>
            <a:r>
              <a:rPr lang="en-US" altLang="en-US" sz="2100" dirty="0"/>
              <a:t>As the </a:t>
            </a:r>
            <a:r>
              <a:rPr lang="en-US" altLang="en-US" sz="2100" dirty="0">
                <a:solidFill>
                  <a:srgbClr val="C00000"/>
                </a:solidFill>
              </a:rPr>
              <a:t>number of assets </a:t>
            </a:r>
            <a:r>
              <a:rPr lang="en-US" altLang="en-US" sz="2100" dirty="0"/>
              <a:t>in the portfolio increases, the portfolio variance will decrease</a:t>
            </a:r>
            <a:endParaRPr lang="en-US" altLang="en-US" sz="2100" dirty="0"/>
          </a:p>
          <a:p>
            <a:pPr marL="342900" indent="-342900">
              <a:lnSpc>
                <a:spcPct val="90000"/>
              </a:lnSpc>
              <a:buFont typeface="Wingdings" panose="05000000000000000000" pitchFamily="2" charset="2"/>
              <a:buChar char="§"/>
            </a:pPr>
            <a:endParaRPr lang="en-US" altLang="en-US" sz="2100" dirty="0"/>
          </a:p>
          <a:p>
            <a:pPr marL="342900" indent="-342900">
              <a:lnSpc>
                <a:spcPct val="90000"/>
              </a:lnSpc>
              <a:buFont typeface="Wingdings" panose="05000000000000000000" pitchFamily="2" charset="2"/>
              <a:buChar char="§"/>
            </a:pPr>
            <a:r>
              <a:rPr lang="en-US" altLang="en-US" sz="2100" dirty="0"/>
              <a:t>In a portfolio of many assets, the risk of the portfolio depends upon the covariance between each pair of assets and not on the variances of each individual asset</a:t>
            </a:r>
            <a:endParaRPr lang="en-US" altLang="en-US" sz="2100" dirty="0"/>
          </a:p>
          <a:p>
            <a:pPr marL="302260" lvl="1" indent="0">
              <a:lnSpc>
                <a:spcPct val="90000"/>
              </a:lnSpc>
              <a:buNone/>
            </a:pPr>
            <a:r>
              <a:rPr lang="en-US" altLang="en-US" sz="2100" dirty="0"/>
              <a:t>☞ Thus, the risk reduction benefits of diversification are maximized by constructing portfolios from assets that have the </a:t>
            </a:r>
            <a:r>
              <a:rPr lang="en-US" altLang="en-US" sz="2100" dirty="0">
                <a:solidFill>
                  <a:srgbClr val="C00000"/>
                </a:solidFill>
              </a:rPr>
              <a:t>lowest possible pairwise correlation</a:t>
            </a:r>
            <a:endParaRPr lang="en-US" altLang="en-US" sz="2100" dirty="0">
              <a:solidFill>
                <a:srgbClr val="C00000"/>
              </a:solidFill>
            </a:endParaRPr>
          </a:p>
          <a:p>
            <a:pPr>
              <a:lnSpc>
                <a:spcPct val="90000"/>
              </a:lnSpc>
            </a:pPr>
            <a:endParaRPr lang="en-US" altLang="en-US" sz="2100" dirty="0"/>
          </a:p>
          <a:p>
            <a:pPr marL="342900" indent="-342900">
              <a:lnSpc>
                <a:spcPct val="90000"/>
              </a:lnSpc>
              <a:buFont typeface="Wingdings" panose="05000000000000000000" pitchFamily="2" charset="2"/>
              <a:buChar char="§"/>
            </a:pPr>
            <a:r>
              <a:rPr lang="en-US" altLang="en-US" sz="2100" dirty="0"/>
              <a:t>However, it does not decrease down to zero – there is some risk that cannot be diversified away</a:t>
            </a:r>
            <a:endParaRPr lang="en-US" altLang="en-US" sz="2100" dirty="0"/>
          </a:p>
          <a:p>
            <a:pPr>
              <a:lnSpc>
                <a:spcPct val="90000"/>
              </a:lnSpc>
            </a:pPr>
            <a:endParaRPr lang="en-US" altLang="en-US" sz="2100" dirty="0"/>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r>
              <a:rPr lang="en-AU" noProof="0"/>
              <a:t>Common Versus Independent Risk</a:t>
            </a:r>
            <a:endParaRPr lang="en-AU" noProof="0" dirty="0"/>
          </a:p>
        </p:txBody>
      </p:sp>
      <p:sp>
        <p:nvSpPr>
          <p:cNvPr id="56325" name="Rectangle 3"/>
          <p:cNvSpPr>
            <a:spLocks noGrp="1" noChangeArrowheads="1"/>
          </p:cNvSpPr>
          <p:nvPr>
            <p:ph idx="1"/>
          </p:nvPr>
        </p:nvSpPr>
        <p:spPr/>
        <p:txBody>
          <a:bodyPr/>
          <a:lstStyle/>
          <a:p>
            <a:r>
              <a:rPr lang="en-AU" noProof="0" dirty="0"/>
              <a:t>Common Risk</a:t>
            </a:r>
            <a:endParaRPr lang="en-AU" noProof="0" dirty="0"/>
          </a:p>
          <a:p>
            <a:pPr lvl="2"/>
            <a:r>
              <a:rPr lang="en-AU" noProof="0" dirty="0"/>
              <a:t>Risk that affects all securities</a:t>
            </a:r>
            <a:endParaRPr lang="en-AU" noProof="0" dirty="0"/>
          </a:p>
          <a:p>
            <a:r>
              <a:rPr lang="en-AU" noProof="0" dirty="0"/>
              <a:t>Independent Risk</a:t>
            </a:r>
            <a:endParaRPr lang="en-AU" noProof="0" dirty="0"/>
          </a:p>
          <a:p>
            <a:pPr lvl="2"/>
            <a:r>
              <a:rPr lang="en-AU" noProof="0" dirty="0"/>
              <a:t>Risk that affects a particular security</a:t>
            </a:r>
            <a:endParaRPr lang="en-AU" noProof="0" dirty="0"/>
          </a:p>
          <a:p>
            <a:r>
              <a:rPr lang="en-AU" noProof="0" dirty="0"/>
              <a:t>Diversification</a:t>
            </a:r>
            <a:endParaRPr lang="en-AU" noProof="0" dirty="0"/>
          </a:p>
          <a:p>
            <a:pPr lvl="2"/>
            <a:r>
              <a:rPr lang="en-AU" noProof="0" dirty="0"/>
              <a:t>The averaging out of independent risks in a </a:t>
            </a:r>
            <a:br>
              <a:rPr lang="en-AU" noProof="0" dirty="0"/>
            </a:br>
            <a:r>
              <a:rPr lang="en-AU" noProof="0" dirty="0"/>
              <a:t>large portfolio</a:t>
            </a:r>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r>
              <a:rPr lang="en-AU" noProof="0"/>
              <a:t>Diversification in Stock Portfolios</a:t>
            </a:r>
            <a:endParaRPr lang="en-AU" noProof="0" dirty="0"/>
          </a:p>
        </p:txBody>
      </p:sp>
      <p:sp>
        <p:nvSpPr>
          <p:cNvPr id="59397" name="Rectangle 3"/>
          <p:cNvSpPr>
            <a:spLocks noGrp="1" noChangeArrowheads="1"/>
          </p:cNvSpPr>
          <p:nvPr>
            <p:ph idx="1"/>
          </p:nvPr>
        </p:nvSpPr>
        <p:spPr/>
        <p:txBody>
          <a:bodyPr/>
          <a:lstStyle/>
          <a:p>
            <a:r>
              <a:rPr lang="en-AU" noProof="0" dirty="0"/>
              <a:t>Firm-Specific Risk</a:t>
            </a:r>
            <a:endParaRPr lang="en-AU" noProof="0" dirty="0"/>
          </a:p>
          <a:p>
            <a:pPr lvl="2"/>
            <a:r>
              <a:rPr lang="en-AU" noProof="0" dirty="0"/>
              <a:t>Firm Specific </a:t>
            </a:r>
            <a:r>
              <a:rPr lang="en-AU" noProof="0" dirty="0" smtClean="0"/>
              <a:t>events (</a:t>
            </a:r>
            <a:r>
              <a:rPr lang="en-AU" noProof="0" dirty="0"/>
              <a:t>independent risk)</a:t>
            </a:r>
            <a:endParaRPr lang="en-AU" noProof="0" dirty="0"/>
          </a:p>
          <a:p>
            <a:pPr lvl="2"/>
            <a:r>
              <a:rPr lang="en-AU" dirty="0"/>
              <a:t>Also called idiosyncratic risk, unsystematic risk, diversifiable risk</a:t>
            </a:r>
            <a:endParaRPr lang="en-AU" noProof="0" dirty="0"/>
          </a:p>
          <a:p>
            <a:r>
              <a:rPr lang="en-AU" noProof="0" dirty="0"/>
              <a:t>Systematic Risk</a:t>
            </a:r>
            <a:endParaRPr lang="en-AU" noProof="0" dirty="0"/>
          </a:p>
          <a:p>
            <a:pPr lvl="2"/>
            <a:r>
              <a:rPr lang="en-AU" noProof="0" dirty="0"/>
              <a:t>Market-Wide News (common risk</a:t>
            </a:r>
            <a:r>
              <a:rPr lang="en-AU" noProof="0" dirty="0" smtClean="0"/>
              <a:t>): changes in GDP, interest rates, consumer expectations etc.</a:t>
            </a:r>
            <a:endParaRPr lang="en-AU" noProof="0" dirty="0"/>
          </a:p>
          <a:p>
            <a:pPr lvl="2"/>
            <a:r>
              <a:rPr lang="en-AU" dirty="0"/>
              <a:t>Also called </a:t>
            </a:r>
            <a:r>
              <a:rPr lang="en-AU" dirty="0" err="1"/>
              <a:t>undiversifiable</a:t>
            </a:r>
            <a:r>
              <a:rPr lang="en-AU" dirty="0"/>
              <a:t> risk, market risk</a:t>
            </a:r>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r>
              <a:rPr lang="en-AU" noProof="0"/>
              <a:t>Diversification</a:t>
            </a:r>
            <a:endParaRPr lang="en-AU" noProof="0" dirty="0"/>
          </a:p>
        </p:txBody>
      </p:sp>
      <p:sp>
        <p:nvSpPr>
          <p:cNvPr id="62469" name="Rectangle 3"/>
          <p:cNvSpPr>
            <a:spLocks noGrp="1" noChangeArrowheads="1"/>
          </p:cNvSpPr>
          <p:nvPr>
            <p:ph idx="1"/>
          </p:nvPr>
        </p:nvSpPr>
        <p:spPr/>
        <p:txBody>
          <a:bodyPr/>
          <a:lstStyle/>
          <a:p>
            <a:r>
              <a:rPr lang="en-AU" noProof="0" dirty="0"/>
              <a:t>When many stocks are combined in a large portfolio, the firm-specific risks for each stock will average out and be diversified.</a:t>
            </a:r>
            <a:endParaRPr lang="en-AU" noProof="0" dirty="0"/>
          </a:p>
          <a:p>
            <a:r>
              <a:rPr lang="en-AU" noProof="0" dirty="0"/>
              <a:t>The systematic risk, however, will affect all firms and will not be diversified.</a:t>
            </a:r>
            <a:endParaRPr lang="en-AU" noProof="0" dirty="0"/>
          </a:p>
          <a:p>
            <a:r>
              <a:rPr lang="en-AU" b="1" noProof="0" dirty="0">
                <a:solidFill>
                  <a:schemeClr val="accent3">
                    <a:lumMod val="75000"/>
                  </a:schemeClr>
                </a:solidFill>
              </a:rPr>
              <a:t>Since firm-specific risks can be diversified away, </a:t>
            </a:r>
            <a:r>
              <a:rPr lang="en-AU" b="1" u="sng" noProof="0" dirty="0">
                <a:solidFill>
                  <a:schemeClr val="accent3">
                    <a:lumMod val="75000"/>
                  </a:schemeClr>
                </a:solidFill>
              </a:rPr>
              <a:t>they do not increase expected return</a:t>
            </a:r>
            <a:endParaRPr lang="en-AU" b="1" u="sng" noProof="0" dirty="0">
              <a:solidFill>
                <a:schemeClr val="accent3">
                  <a:lumMod val="75000"/>
                </a:schemeClr>
              </a:solidFill>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Diversification</a:t>
            </a:r>
            <a:endParaRPr lang="en-AU" dirty="0"/>
          </a:p>
        </p:txBody>
      </p:sp>
      <p:sp>
        <p:nvSpPr>
          <p:cNvPr id="7" name="Content Placeholder 6"/>
          <p:cNvSpPr>
            <a:spLocks noGrp="1"/>
          </p:cNvSpPr>
          <p:nvPr>
            <p:ph idx="1"/>
          </p:nvPr>
        </p:nvSpPr>
        <p:spPr/>
        <p:txBody>
          <a:bodyPr>
            <a:normAutofit/>
          </a:bodyPr>
          <a:lstStyle/>
          <a:p>
            <a:r>
              <a:rPr lang="en-AU" dirty="0"/>
              <a:t>Type S firms: have only systematic risk.  They move with the market and have no firm-specific risk.</a:t>
            </a:r>
            <a:endParaRPr lang="en-AU" dirty="0"/>
          </a:p>
          <a:p>
            <a:pPr lvl="1"/>
            <a:r>
              <a:rPr lang="en-AU" dirty="0"/>
              <a:t>A portfolio of 10 Type S firms would have the same risk as 1 Type S firm.</a:t>
            </a:r>
            <a:endParaRPr lang="en-AU" dirty="0"/>
          </a:p>
          <a:p>
            <a:r>
              <a:rPr lang="en-AU" dirty="0"/>
              <a:t>Type I firms: have only firm-specific risk.  What happens to the market doesn’t affect them.  Type I firms are independent of each other.</a:t>
            </a:r>
            <a:endParaRPr lang="en-AU" dirty="0"/>
          </a:p>
          <a:p>
            <a:pPr lvl="1"/>
            <a:r>
              <a:rPr lang="en-AU" dirty="0"/>
              <a:t>A portfolio of 10 Type I firms would have less risk than 1 type I firm as losses in some firms would offset gains in others.</a:t>
            </a:r>
            <a:endParaRPr lang="en-AU" dirty="0"/>
          </a:p>
        </p:txBody>
      </p:sp>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nchor="ctr">
            <a:noAutofit/>
          </a:bodyPr>
          <a:lstStyle/>
          <a:p>
            <a:r>
              <a:rPr lang="en-AU" b="0" noProof="0" dirty="0"/>
              <a:t>Volatility of Portfolios of Type S and I Stocks</a:t>
            </a:r>
            <a:endParaRPr lang="en-AU" noProof="0" dirty="0"/>
          </a:p>
        </p:txBody>
      </p:sp>
      <p:pic>
        <p:nvPicPr>
          <p:cNvPr id="5" name="Picture 6" descr="fig10_07"/>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3632200" y="2442369"/>
            <a:ext cx="4927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Autofit/>
          </a:bodyPr>
          <a:lstStyle/>
          <a:p>
            <a:r>
              <a:rPr lang="en-US" altLang="en-US" dirty="0">
                <a:ea typeface="ヒラギノ角ゴ Pro W3" pitchFamily="-65" charset="-128"/>
              </a:rPr>
              <a:t>Portfolio risk and the number of investments in the portfolio</a:t>
            </a:r>
            <a:endParaRPr lang="en-US" altLang="en-US" dirty="0">
              <a:solidFill>
                <a:srgbClr val="FF0000"/>
              </a:solidFill>
              <a:ea typeface="ヒラギノ角ゴ Pro W3" pitchFamily="-65" charset="-128"/>
            </a:endParaRPr>
          </a:p>
        </p:txBody>
      </p:sp>
      <p:pic>
        <p:nvPicPr>
          <p:cNvPr id="39939" name="Picture 4" descr="D:\Project\PAU12\PRODUCTION\DSG\Ch08\ch08_0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49464" y="1651000"/>
            <a:ext cx="81740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eaLnBrk="1" hangingPunct="1"/>
            <a:r>
              <a:rPr lang="en-US" altLang="en-US" sz="3000" dirty="0">
                <a:ea typeface="ヒラギノ角ゴ Pro W3" pitchFamily="-65" charset="-128"/>
              </a:rPr>
              <a:t>Measuring an investor</a:t>
            </a:r>
            <a:r>
              <a:rPr lang="en-AU" altLang="en-US" sz="3000" dirty="0">
                <a:ea typeface="ヒラギノ角ゴ Pro W3" pitchFamily="-65" charset="-128"/>
              </a:rPr>
              <a:t>’</a:t>
            </a:r>
            <a:r>
              <a:rPr lang="en-US" altLang="ja-JP" sz="3000" dirty="0">
                <a:ea typeface="ヒラギノ角ゴ Pro W3" pitchFamily="-65" charset="-128"/>
              </a:rPr>
              <a:t>s </a:t>
            </a:r>
            <a:r>
              <a:rPr lang="en-US" altLang="ja-JP" sz="3000" dirty="0" err="1">
                <a:ea typeface="ヒラギノ角ゴ Pro W3" pitchFamily="-65" charset="-128"/>
              </a:rPr>
              <a:t>realised</a:t>
            </a:r>
            <a:r>
              <a:rPr lang="en-US" altLang="ja-JP" sz="3000" dirty="0">
                <a:ea typeface="ヒラギノ角ゴ Pro W3" pitchFamily="-65" charset="-128"/>
              </a:rPr>
              <a:t> rate of return from investing in ordinary shares</a:t>
            </a:r>
            <a:endParaRPr lang="en-US" altLang="en-US" sz="3000" dirty="0">
              <a:ea typeface="ヒラギノ角ゴ Pro W3" pitchFamily="-65" charset="-128"/>
            </a:endParaRPr>
          </a:p>
        </p:txBody>
      </p:sp>
      <p:sp>
        <p:nvSpPr>
          <p:cNvPr id="13315" name="Rectangle 1"/>
          <p:cNvSpPr>
            <a:spLocks noChangeArrowheads="1"/>
          </p:cNvSpPr>
          <p:nvPr/>
        </p:nvSpPr>
        <p:spPr bwMode="auto">
          <a:xfrm>
            <a:off x="2286000" y="6231834"/>
            <a:ext cx="6629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4" charset="0"/>
                <a:ea typeface="ヒラギノ角ゴ Pro W3" pitchFamily="-65" charset="-128"/>
              </a:defRPr>
            </a:lvl1pPr>
            <a:lvl2pPr marL="742950" indent="-285750">
              <a:spcBef>
                <a:spcPct val="20000"/>
              </a:spcBef>
              <a:buChar char="–"/>
              <a:defRPr sz="2400">
                <a:solidFill>
                  <a:schemeClr val="tx1"/>
                </a:solidFill>
                <a:latin typeface="Verdana" panose="020B0604030504040204" pitchFamily="4" charset="0"/>
                <a:ea typeface="ヒラギノ角ゴ Pro W3" pitchFamily="-65" charset="-128"/>
              </a:defRPr>
            </a:lvl2pPr>
            <a:lvl3pPr marL="1143000" indent="-228600">
              <a:spcBef>
                <a:spcPct val="20000"/>
              </a:spcBef>
              <a:buChar char="•"/>
              <a:defRPr sz="2000">
                <a:solidFill>
                  <a:schemeClr val="tx1"/>
                </a:solidFill>
                <a:latin typeface="Verdana" panose="020B0604030504040204" pitchFamily="4" charset="0"/>
                <a:ea typeface="ヒラギノ角ゴ Pro W3" pitchFamily="-65" charset="-128"/>
              </a:defRPr>
            </a:lvl3pPr>
            <a:lvl4pPr marL="1600200" indent="-228600">
              <a:spcBef>
                <a:spcPct val="20000"/>
              </a:spcBef>
              <a:buChar char="–"/>
              <a:defRPr>
                <a:solidFill>
                  <a:schemeClr val="tx1"/>
                </a:solidFill>
                <a:latin typeface="Verdana" panose="020B0604030504040204" pitchFamily="4" charset="0"/>
                <a:ea typeface="ヒラギノ角ゴ Pro W3" pitchFamily="-65" charset="-128"/>
              </a:defRPr>
            </a:lvl4pPr>
            <a:lvl5pPr marL="2057400" indent="-228600">
              <a:spcBef>
                <a:spcPct val="20000"/>
              </a:spcBef>
              <a:buChar char="»"/>
              <a:defRPr>
                <a:solidFill>
                  <a:schemeClr val="tx1"/>
                </a:solidFill>
                <a:latin typeface="Verdana" panose="020B0604030504040204" pitchFamily="4" charset="0"/>
                <a:ea typeface="ヒラギノ角ゴ Pro W3" pitchFamily="-65"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4" charset="0"/>
                <a:ea typeface="ヒラギノ角ゴ Pro W3" pitchFamily="-65"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4" charset="0"/>
                <a:ea typeface="ヒラギノ角ゴ Pro W3" pitchFamily="-65"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4" charset="0"/>
                <a:ea typeface="ヒラギノ角ゴ Pro W3" pitchFamily="-65"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4" charset="0"/>
                <a:ea typeface="ヒラギノ角ゴ Pro W3" pitchFamily="-65" charset="-128"/>
              </a:defRPr>
            </a:lvl9pPr>
          </a:lstStyle>
          <a:p>
            <a:pPr eaLnBrk="0" fontAlgn="base" hangingPunct="0">
              <a:spcBef>
                <a:spcPct val="0"/>
              </a:spcBef>
              <a:spcAft>
                <a:spcPct val="0"/>
              </a:spcAft>
              <a:buFontTx/>
              <a:buNone/>
            </a:pPr>
            <a:r>
              <a:rPr lang="en-US" altLang="en-US" sz="900" dirty="0">
                <a:solidFill>
                  <a:srgbClr val="000000"/>
                </a:solidFill>
                <a:latin typeface="+mn-lt"/>
                <a:ea typeface="MS PGothic" panose="020B0600070205080204" pitchFamily="34" charset="-128"/>
              </a:rPr>
              <a:t>Source: Share price and cash distribution (dividend) information from Yahoo! Finance, &lt;http://</a:t>
            </a:r>
            <a:r>
              <a:rPr lang="en-US" altLang="en-US" sz="900" dirty="0" err="1">
                <a:solidFill>
                  <a:srgbClr val="000000"/>
                </a:solidFill>
                <a:latin typeface="+mn-lt"/>
                <a:ea typeface="MS PGothic" panose="020B0600070205080204" pitchFamily="34" charset="-128"/>
              </a:rPr>
              <a:t>finance.yahoo.com</a:t>
            </a:r>
            <a:r>
              <a:rPr lang="en-US" altLang="en-US" sz="900" dirty="0">
                <a:solidFill>
                  <a:srgbClr val="000000"/>
                </a:solidFill>
                <a:latin typeface="+mn-lt"/>
                <a:ea typeface="MS PGothic" panose="020B0600070205080204" pitchFamily="34" charset="-128"/>
              </a:rPr>
              <a:t>&gt;.</a:t>
            </a:r>
            <a:endParaRPr lang="en-US" altLang="en-US" sz="900" dirty="0">
              <a:solidFill>
                <a:srgbClr val="000000"/>
              </a:solidFill>
              <a:latin typeface="+mn-lt"/>
              <a:ea typeface="MS PGothic" panose="020B0600070205080204" pitchFamily="34" charset="-128"/>
            </a:endParaRPr>
          </a:p>
        </p:txBody>
      </p:sp>
      <p:pic>
        <p:nvPicPr>
          <p:cNvPr id="13316"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64759" y="1924495"/>
            <a:ext cx="6462482" cy="423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p:txBody>
          <a:bodyPr/>
          <a:lstStyle/>
          <a:p>
            <a:r>
              <a:rPr lang="en-AU" noProof="0"/>
              <a:t>No Arbitrage and the Risk Premium</a:t>
            </a:r>
            <a:endParaRPr lang="en-AU" noProof="0" dirty="0"/>
          </a:p>
        </p:txBody>
      </p:sp>
      <p:sp>
        <p:nvSpPr>
          <p:cNvPr id="69637" name="Rectangle 3"/>
          <p:cNvSpPr>
            <a:spLocks noGrp="1" noChangeArrowheads="1"/>
          </p:cNvSpPr>
          <p:nvPr>
            <p:ph idx="1"/>
          </p:nvPr>
        </p:nvSpPr>
        <p:spPr/>
        <p:txBody>
          <a:bodyPr/>
          <a:lstStyle/>
          <a:p>
            <a:r>
              <a:rPr lang="en-AU" noProof="0"/>
              <a:t>The risk premium for diversifiable risk is zero, so investors are not compensated for holding firm-specific risk.</a:t>
            </a:r>
            <a:endParaRPr lang="en-AU" noProof="0"/>
          </a:p>
          <a:p>
            <a:pPr lvl="1"/>
            <a:r>
              <a:rPr lang="en-AU" noProof="0"/>
              <a:t>If the diversifiable risk of stocks were compensated with an additional risk premium, then investors could buy the stocks, earn the additional premium, and simultaneously diversify and eliminate the risk.</a:t>
            </a:r>
            <a:endParaRPr lang="en-AU" noProof="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lstStyle/>
          <a:p>
            <a:r>
              <a:rPr lang="en-AU"/>
              <a:t>No Arbitrage and the Risk Premium</a:t>
            </a:r>
            <a:endParaRPr lang="en-AU" noProof="0" dirty="0"/>
          </a:p>
        </p:txBody>
      </p:sp>
      <p:sp>
        <p:nvSpPr>
          <p:cNvPr id="71685" name="Rectangle 3"/>
          <p:cNvSpPr>
            <a:spLocks noGrp="1" noChangeArrowheads="1"/>
          </p:cNvSpPr>
          <p:nvPr>
            <p:ph idx="1"/>
          </p:nvPr>
        </p:nvSpPr>
        <p:spPr/>
        <p:txBody>
          <a:bodyPr/>
          <a:lstStyle/>
          <a:p>
            <a:r>
              <a:rPr lang="en-AU" noProof="0" dirty="0"/>
              <a:t>The risk premium of a security is determined by its systematic risk and does not depend on its diversifiable risk.</a:t>
            </a:r>
            <a:endParaRPr lang="en-AU" noProof="0" dirty="0"/>
          </a:p>
          <a:p>
            <a:pPr lvl="1"/>
            <a:r>
              <a:rPr lang="en-AU" noProof="0" dirty="0"/>
              <a:t>This implies that a stock’s volatility, which is a measure of total risk (that is, systematic risk plus diversifiable risk), is not especially useful in determining the risk premium that investors will earn.</a:t>
            </a:r>
            <a:endParaRPr lang="en-AU" noProof="0" dirty="0"/>
          </a:p>
          <a:p>
            <a:pPr lvl="1"/>
            <a:r>
              <a:rPr lang="en-AU" dirty="0"/>
              <a:t>What we need is a measure of </a:t>
            </a:r>
            <a:r>
              <a:rPr lang="en-AU" b="1" dirty="0"/>
              <a:t>systematic risk</a:t>
            </a:r>
            <a:r>
              <a:rPr lang="en-AU" dirty="0"/>
              <a:t>, not total risk.</a:t>
            </a:r>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lstStyle/>
          <a:p>
            <a:r>
              <a:rPr lang="en-AU" noProof="0"/>
              <a:t>Measuring Systematic Risk</a:t>
            </a:r>
            <a:endParaRPr lang="en-AU" noProof="0" dirty="0"/>
          </a:p>
        </p:txBody>
      </p:sp>
      <p:sp>
        <p:nvSpPr>
          <p:cNvPr id="75781" name="Rectangle 3"/>
          <p:cNvSpPr>
            <a:spLocks noGrp="1" noChangeArrowheads="1"/>
          </p:cNvSpPr>
          <p:nvPr>
            <p:ph idx="1"/>
          </p:nvPr>
        </p:nvSpPr>
        <p:spPr/>
        <p:txBody>
          <a:bodyPr/>
          <a:lstStyle/>
          <a:p>
            <a:r>
              <a:rPr lang="en-AU" noProof="0" dirty="0"/>
              <a:t>To measure the systematic risk of a stock, determine how much of the variability of its return is due to systematic risk versus unsystematic risk.</a:t>
            </a:r>
            <a:endParaRPr lang="en-AU" noProof="0" dirty="0"/>
          </a:p>
          <a:p>
            <a:pPr marL="880110" lvl="1" indent="-514350">
              <a:buFont typeface="+mj-lt"/>
              <a:buAutoNum type="arabicPeriod"/>
            </a:pPr>
            <a:r>
              <a:rPr lang="en-AU" dirty="0"/>
              <a:t>Find a portfolio that has ONLY systematic risk. We call this an </a:t>
            </a:r>
            <a:r>
              <a:rPr lang="en-AU" b="1" dirty="0">
                <a:solidFill>
                  <a:schemeClr val="accent3">
                    <a:lumMod val="75000"/>
                  </a:schemeClr>
                </a:solidFill>
              </a:rPr>
              <a:t>efficient</a:t>
            </a:r>
            <a:r>
              <a:rPr lang="en-AU" dirty="0">
                <a:solidFill>
                  <a:schemeClr val="accent3">
                    <a:lumMod val="75000"/>
                  </a:schemeClr>
                </a:solidFill>
              </a:rPr>
              <a:t> </a:t>
            </a:r>
            <a:r>
              <a:rPr lang="en-AU" dirty="0"/>
              <a:t>portfolio.</a:t>
            </a:r>
            <a:endParaRPr lang="en-AU" dirty="0"/>
          </a:p>
          <a:p>
            <a:pPr marL="880110" lvl="1" indent="-514350">
              <a:buFont typeface="+mj-lt"/>
              <a:buAutoNum type="arabicPeriod"/>
            </a:pPr>
            <a:r>
              <a:rPr lang="en-AU" dirty="0"/>
              <a:t>Find out how much the stock moves, on average, for each 1% change in the return of the efficient portfolio, this is systematic risk (</a:t>
            </a:r>
            <a:r>
              <a:rPr lang="en-AU" dirty="0">
                <a:sym typeface="Symbol" panose="05050102010706020507"/>
              </a:rPr>
              <a:t></a:t>
            </a:r>
            <a:r>
              <a:rPr lang="en-AU" dirty="0"/>
              <a:t>).</a:t>
            </a:r>
            <a:endParaRPr lang="en-AU" dirty="0"/>
          </a:p>
          <a:p>
            <a:pPr marL="880110" lvl="1" indent="-514350">
              <a:buFont typeface="+mj-lt"/>
              <a:buAutoNum type="arabicPeriod"/>
            </a:pPr>
            <a:r>
              <a:rPr lang="en-AU" noProof="0" dirty="0"/>
              <a:t>What’s left is unsystematic risk.</a:t>
            </a:r>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animEffect transition="in" filter="dissolve">
                                      <p:cBhvr>
                                        <p:cTn id="7" dur="1000"/>
                                        <p:tgtEl>
                                          <p:spTgt spid="7578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5781">
                                            <p:txEl>
                                              <p:pRg st="1" end="1"/>
                                            </p:txEl>
                                          </p:spTgt>
                                        </p:tgtEl>
                                        <p:attrNameLst>
                                          <p:attrName>style.visibility</p:attrName>
                                        </p:attrNameLst>
                                      </p:cBhvr>
                                      <p:to>
                                        <p:strVal val="visible"/>
                                      </p:to>
                                    </p:set>
                                    <p:animEffect transition="in" filter="dissolve">
                                      <p:cBhvr>
                                        <p:cTn id="10" dur="1000"/>
                                        <p:tgtEl>
                                          <p:spTgt spid="7578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5781">
                                            <p:txEl>
                                              <p:pRg st="2" end="2"/>
                                            </p:txEl>
                                          </p:spTgt>
                                        </p:tgtEl>
                                        <p:attrNameLst>
                                          <p:attrName>style.visibility</p:attrName>
                                        </p:attrNameLst>
                                      </p:cBhvr>
                                      <p:to>
                                        <p:strVal val="visible"/>
                                      </p:to>
                                    </p:set>
                                    <p:animEffect transition="in" filter="dissolve">
                                      <p:cBhvr>
                                        <p:cTn id="13" dur="1000"/>
                                        <p:tgtEl>
                                          <p:spTgt spid="7578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5781">
                                            <p:txEl>
                                              <p:pRg st="3" end="3"/>
                                            </p:txEl>
                                          </p:spTgt>
                                        </p:tgtEl>
                                        <p:attrNameLst>
                                          <p:attrName>style.visibility</p:attrName>
                                        </p:attrNameLst>
                                      </p:cBhvr>
                                      <p:to>
                                        <p:strVal val="visible"/>
                                      </p:to>
                                    </p:set>
                                    <p:animEffect transition="in" filter="dissolve">
                                      <p:cBhvr>
                                        <p:cTn id="16" dur="1000"/>
                                        <p:tgtEl>
                                          <p:spTgt spid="757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r>
              <a:rPr lang="en-AU" noProof="0"/>
              <a:t>Finding an Efficient Portfolio</a:t>
            </a:r>
            <a:endParaRPr lang="en-AU" noProof="0" dirty="0"/>
          </a:p>
        </p:txBody>
      </p:sp>
      <p:sp>
        <p:nvSpPr>
          <p:cNvPr id="76805" name="Rectangle 3"/>
          <p:cNvSpPr>
            <a:spLocks noGrp="1" noChangeArrowheads="1"/>
          </p:cNvSpPr>
          <p:nvPr>
            <p:ph idx="1"/>
          </p:nvPr>
        </p:nvSpPr>
        <p:spPr/>
        <p:txBody>
          <a:bodyPr>
            <a:normAutofit/>
          </a:bodyPr>
          <a:lstStyle/>
          <a:p>
            <a:r>
              <a:rPr lang="en-AU" noProof="0" dirty="0"/>
              <a:t>An efficient portfolio will be well diversified – what is the highest level of diversification we can achieve?</a:t>
            </a:r>
            <a:endParaRPr lang="en-AU" noProof="0" dirty="0"/>
          </a:p>
          <a:p>
            <a:pPr lvl="1"/>
            <a:r>
              <a:rPr lang="en-AU" dirty="0"/>
              <a:t>If we buy a little bit of everything then we are as diversified as possible.  </a:t>
            </a:r>
            <a:endParaRPr lang="en-AU" dirty="0"/>
          </a:p>
          <a:p>
            <a:pPr lvl="2"/>
            <a:r>
              <a:rPr lang="en-AU" dirty="0"/>
              <a:t>How much of each?  In proportion to market value.</a:t>
            </a:r>
            <a:endParaRPr lang="en-AU" noProof="0" dirty="0"/>
          </a:p>
          <a:p>
            <a:r>
              <a:rPr lang="en-AU" noProof="0" dirty="0"/>
              <a:t>We call this the </a:t>
            </a:r>
            <a:r>
              <a:rPr lang="en-AU" b="1" noProof="0" dirty="0">
                <a:solidFill>
                  <a:schemeClr val="accent3">
                    <a:lumMod val="75000"/>
                  </a:schemeClr>
                </a:solidFill>
              </a:rPr>
              <a:t>Market Portfolio</a:t>
            </a:r>
            <a:endParaRPr lang="en-AU" b="1" noProof="0" dirty="0">
              <a:solidFill>
                <a:schemeClr val="accent3">
                  <a:lumMod val="75000"/>
                </a:schemeClr>
              </a:solidFill>
            </a:endParaRPr>
          </a:p>
          <a:p>
            <a:pPr lvl="1"/>
            <a:r>
              <a:rPr lang="en-AU" noProof="0" dirty="0"/>
              <a:t>The S&amp;P 500 or S&amp;P/ASX 200 is often used as a proxy for the market portfolio.</a:t>
            </a:r>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2"/>
          <p:cNvSpPr>
            <a:spLocks noGrp="1" noChangeArrowheads="1"/>
          </p:cNvSpPr>
          <p:nvPr>
            <p:ph type="title"/>
          </p:nvPr>
        </p:nvSpPr>
        <p:spPr/>
        <p:txBody>
          <a:bodyPr/>
          <a:lstStyle/>
          <a:p>
            <a:r>
              <a:rPr lang="en-AU" noProof="0"/>
              <a:t>Sensitivity to Systematic Risk</a:t>
            </a:r>
            <a:endParaRPr lang="en-AU" noProof="0" dirty="0"/>
          </a:p>
        </p:txBody>
      </p:sp>
      <p:sp>
        <p:nvSpPr>
          <p:cNvPr id="77829" name="Rectangle 3"/>
          <p:cNvSpPr>
            <a:spLocks noGrp="1" noChangeArrowheads="1"/>
          </p:cNvSpPr>
          <p:nvPr>
            <p:ph idx="1"/>
          </p:nvPr>
        </p:nvSpPr>
        <p:spPr/>
        <p:txBody>
          <a:bodyPr/>
          <a:lstStyle/>
          <a:p>
            <a:r>
              <a:rPr lang="en-AU" noProof="0"/>
              <a:t>Measured by Beta (β)</a:t>
            </a:r>
            <a:endParaRPr lang="en-AU" noProof="0"/>
          </a:p>
          <a:p>
            <a:pPr lvl="1"/>
            <a:r>
              <a:rPr lang="en-AU" noProof="0"/>
              <a:t>The expected percent change in the excess return of a security for a 1% change in the excess return of the market portfolio.</a:t>
            </a:r>
            <a:endParaRPr lang="en-AU" noProof="0"/>
          </a:p>
          <a:p>
            <a:pPr lvl="2"/>
            <a:r>
              <a:rPr lang="en-AU" noProof="0"/>
              <a:t>Beta differs from volatility. Volatility measures total risk (systematic plus unsystematic risk), while beta is a measure of only systematic risk.</a:t>
            </a:r>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Autofit/>
          </a:bodyPr>
          <a:lstStyle/>
          <a:p>
            <a:r>
              <a:rPr lang="en-US" altLang="en-US" dirty="0">
                <a:ea typeface="ヒラギノ角ゴ Pro W3" pitchFamily="-65" charset="-128"/>
              </a:rPr>
              <a:t>Estimating the </a:t>
            </a:r>
            <a:r>
              <a:rPr lang="en-US" altLang="ja-JP" dirty="0">
                <a:ea typeface="ヒラギノ角ゴ Pro W3" pitchFamily="-65" charset="-128"/>
              </a:rPr>
              <a:t>beta coefficient for </a:t>
            </a:r>
            <a:r>
              <a:rPr lang="en-US" altLang="en-US" dirty="0">
                <a:ea typeface="ヒラギノ角ゴ Pro W3" pitchFamily="-65" charset="-128"/>
              </a:rPr>
              <a:t>Woolworths Ltd</a:t>
            </a:r>
            <a:r>
              <a:rPr lang="en-US" altLang="ja-JP" dirty="0">
                <a:ea typeface="ヒラギノ角ゴ Pro W3" pitchFamily="-65" charset="-128"/>
              </a:rPr>
              <a:t> (</a:t>
            </a:r>
            <a:r>
              <a:rPr lang="en-US" altLang="ja-JP" dirty="0" err="1">
                <a:ea typeface="ヒラギノ角ゴ Pro W3" pitchFamily="-65" charset="-128"/>
              </a:rPr>
              <a:t>cont</a:t>
            </a:r>
            <a:r>
              <a:rPr lang="en-US" altLang="ja-JP" dirty="0">
                <a:ea typeface="ヒラギノ角ゴ Pro W3" pitchFamily="-65" charset="-128"/>
              </a:rPr>
              <a:t>)</a:t>
            </a:r>
            <a:endParaRPr lang="en-US" altLang="en-US" dirty="0">
              <a:solidFill>
                <a:srgbClr val="FF0000"/>
              </a:solidFill>
              <a:ea typeface="ヒラギノ角ゴ Pro W3" pitchFamily="-65" charset="-128"/>
            </a:endParaRPr>
          </a:p>
        </p:txBody>
      </p:sp>
      <p:sp>
        <p:nvSpPr>
          <p:cNvPr id="2" name="Content Placeholder 1"/>
          <p:cNvSpPr>
            <a:spLocks noGrp="1"/>
          </p:cNvSpPr>
          <p:nvPr>
            <p:ph idx="1"/>
          </p:nvPr>
        </p:nvSpPr>
        <p:spPr/>
        <p:txBody>
          <a:bodyPr/>
          <a:lstStyle/>
          <a:p>
            <a:endParaRPr lang="en-US"/>
          </a:p>
        </p:txBody>
      </p:sp>
      <p:pic>
        <p:nvPicPr>
          <p:cNvPr id="43011" name="Picture 4" descr="D:\Project\PAU12\PRODUCTION\DSG\Ch08\ch08_0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10253" y="1665134"/>
            <a:ext cx="5910785" cy="486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Autofit/>
          </a:bodyPr>
          <a:lstStyle/>
          <a:p>
            <a:r>
              <a:rPr lang="en-US" altLang="en-US" dirty="0">
                <a:ea typeface="ヒラギノ角ゴ Pro W3" pitchFamily="-65" charset="-128"/>
              </a:rPr>
              <a:t>Estimating the </a:t>
            </a:r>
            <a:r>
              <a:rPr lang="en-US" altLang="ja-JP" dirty="0">
                <a:ea typeface="ヒラギノ角ゴ Pro W3" pitchFamily="-65" charset="-128"/>
              </a:rPr>
              <a:t>beta coefficient for </a:t>
            </a:r>
            <a:r>
              <a:rPr lang="en-US" altLang="en-US" dirty="0">
                <a:ea typeface="ヒラギノ角ゴ Pro W3" pitchFamily="-65" charset="-128"/>
              </a:rPr>
              <a:t>Woolworths Ltd</a:t>
            </a:r>
            <a:endParaRPr lang="en-US" altLang="en-US" dirty="0">
              <a:solidFill>
                <a:srgbClr val="FF0000"/>
              </a:solidFill>
              <a:ea typeface="ヒラギノ角ゴ Pro W3" pitchFamily="-65" charset="-128"/>
            </a:endParaRPr>
          </a:p>
        </p:txBody>
      </p:sp>
      <p:sp>
        <p:nvSpPr>
          <p:cNvPr id="2" name="Content Placeholder 1"/>
          <p:cNvSpPr>
            <a:spLocks noGrp="1"/>
          </p:cNvSpPr>
          <p:nvPr>
            <p:ph idx="1"/>
          </p:nvPr>
        </p:nvSpPr>
        <p:spPr/>
        <p:txBody>
          <a:bodyPr/>
          <a:lstStyle/>
          <a:p>
            <a:endParaRPr lang="en-US"/>
          </a:p>
        </p:txBody>
      </p:sp>
      <p:pic>
        <p:nvPicPr>
          <p:cNvPr id="41987" name="Picture 4" descr="D:\Project\PAU12\PRODUCTION\DSG\Ch08\ch08_0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22969" y="1615237"/>
            <a:ext cx="5727247" cy="483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r>
              <a:rPr lang="en-AU" dirty="0"/>
              <a:t>Interpreting Beta (β)</a:t>
            </a:r>
            <a:endParaRPr lang="en-AU" noProof="0" dirty="0"/>
          </a:p>
        </p:txBody>
      </p:sp>
      <p:sp>
        <p:nvSpPr>
          <p:cNvPr id="81925" name="Rectangle 3"/>
          <p:cNvSpPr>
            <a:spLocks noGrp="1" noChangeArrowheads="1"/>
          </p:cNvSpPr>
          <p:nvPr>
            <p:ph idx="1"/>
          </p:nvPr>
        </p:nvSpPr>
        <p:spPr/>
        <p:txBody>
          <a:bodyPr/>
          <a:lstStyle/>
          <a:p>
            <a:r>
              <a:rPr lang="en-AU" noProof="0" dirty="0"/>
              <a:t>Returns will depend on underlying cash flows, which will be more sensitive to economic conditions for some firms than for others.</a:t>
            </a:r>
            <a:endParaRPr lang="en-AU" noProof="0" dirty="0"/>
          </a:p>
          <a:p>
            <a:pPr lvl="2"/>
            <a:r>
              <a:rPr lang="en-AU" dirty="0"/>
              <a:t>Your demand for electricity will not change much as economic conditions change – so electric utilities will probably have a low beta.</a:t>
            </a:r>
            <a:endParaRPr lang="en-AU" dirty="0"/>
          </a:p>
          <a:p>
            <a:pPr lvl="2"/>
            <a:r>
              <a:rPr lang="en-AU" dirty="0"/>
              <a:t>Demand for Mercedes will probably fall in a recession and rise in a strong economy – so luxury car companies will probably have high betas.</a:t>
            </a:r>
            <a:endParaRPr lang="en-AU" dirty="0"/>
          </a:p>
          <a:p>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Autofit/>
          </a:bodyPr>
          <a:lstStyle/>
          <a:p>
            <a:pPr eaLnBrk="1" hangingPunct="1"/>
            <a:r>
              <a:rPr lang="en-US" altLang="en-US" dirty="0">
                <a:ea typeface="ヒラギノ角ゴ Pro W3" pitchFamily="-65" charset="-128"/>
              </a:rPr>
              <a:t>Beta coefficients for selected companies</a:t>
            </a:r>
            <a:endParaRPr lang="en-US" altLang="en-US" dirty="0">
              <a:solidFill>
                <a:srgbClr val="FF0000"/>
              </a:solidFill>
              <a:ea typeface="ヒラギノ角ゴ Pro W3" pitchFamily="-65" charset="-128"/>
            </a:endParaRPr>
          </a:p>
        </p:txBody>
      </p:sp>
      <p:pic>
        <p:nvPicPr>
          <p:cNvPr id="45059" name="Picture 4" descr="D:\Project\PAU12\PRODUCTION\DSG\Ch08\ch08_1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7652" y="1743794"/>
            <a:ext cx="85725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en-AU" noProof="0"/>
              <a:t>Beta and the Cost of Capital</a:t>
            </a:r>
            <a:endParaRPr lang="en-AU" noProof="0" dirty="0"/>
          </a:p>
        </p:txBody>
      </p:sp>
      <p:sp>
        <p:nvSpPr>
          <p:cNvPr id="13318" name="Rectangle 3"/>
          <p:cNvSpPr>
            <a:spLocks noGrp="1" noChangeArrowheads="1"/>
          </p:cNvSpPr>
          <p:nvPr>
            <p:ph idx="1"/>
          </p:nvPr>
        </p:nvSpPr>
        <p:spPr/>
        <p:txBody>
          <a:bodyPr/>
          <a:lstStyle/>
          <a:p>
            <a:r>
              <a:rPr lang="en-AU" noProof="0" dirty="0"/>
              <a:t>Market risk premium</a:t>
            </a:r>
            <a:endParaRPr lang="en-AU" noProof="0" dirty="0"/>
          </a:p>
          <a:p>
            <a:pPr lvl="2"/>
            <a:r>
              <a:rPr lang="en-AU" noProof="0" dirty="0"/>
              <a:t>The market risk premium is the reward investors expect to earn for holding the market portfolio (or any portfolio with a beta of 1). </a:t>
            </a:r>
            <a:endParaRPr lang="en-AU" noProof="0" dirty="0"/>
          </a:p>
          <a:p>
            <a:pPr lvl="2"/>
            <a:r>
              <a:rPr lang="en-AU" dirty="0"/>
              <a:t>It is measured as the excess of the market return over the risk free rate.</a:t>
            </a:r>
            <a:endParaRPr lang="en-AU" noProof="0" dirty="0"/>
          </a:p>
        </p:txBody>
      </p:sp>
      <p:graphicFrame>
        <p:nvGraphicFramePr>
          <p:cNvPr id="13314" name="Object 4"/>
          <p:cNvGraphicFramePr>
            <a:graphicFrameLocks noChangeAspect="1"/>
          </p:cNvGraphicFramePr>
          <p:nvPr/>
        </p:nvGraphicFramePr>
        <p:xfrm>
          <a:off x="2857501" y="4020952"/>
          <a:ext cx="6477000" cy="495300"/>
        </p:xfrm>
        <a:graphic>
          <a:graphicData uri="http://schemas.openxmlformats.org/presentationml/2006/ole">
            <mc:AlternateContent xmlns:mc="http://schemas.openxmlformats.org/markup-compatibility/2006">
              <mc:Choice xmlns:v="urn:schemas-microsoft-com:vml" Requires="v">
                <p:oleObj spid="_x0000_s8196" name="Equation" r:id="rId1" imgW="155448000" imgH="11887200" progId="Equation.DSMT4">
                  <p:embed/>
                </p:oleObj>
              </mc:Choice>
              <mc:Fallback>
                <p:oleObj name="Equation" r:id="rId1" imgW="155448000" imgH="11887200" progId="Equation.DSMT4">
                  <p:embed/>
                  <p:pic>
                    <p:nvPicPr>
                      <p:cNvPr id="0" name="Object 4"/>
                      <p:cNvPicPr>
                        <a:picLocks noChangeAspect="1" noChangeArrowheads="1"/>
                      </p:cNvPicPr>
                      <p:nvPr/>
                    </p:nvPicPr>
                    <p:blipFill>
                      <a:blip r:embed="rId2"/>
                      <a:srcRect/>
                      <a:stretch>
                        <a:fillRect/>
                      </a:stretch>
                    </p:blipFill>
                    <p:spPr bwMode="auto">
                      <a:xfrm>
                        <a:off x="2857501" y="4020952"/>
                        <a:ext cx="6477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altLang="en-US" dirty="0">
                <a:ea typeface="ヒラギノ角ゴ Pro W3" pitchFamily="-65" charset="-128"/>
              </a:rPr>
              <a:t>Calculating the </a:t>
            </a:r>
            <a:r>
              <a:rPr lang="en-US" altLang="en-US" dirty="0" err="1">
                <a:ea typeface="ヒラギノ角ゴ Pro W3" pitchFamily="-65" charset="-128"/>
              </a:rPr>
              <a:t>realised</a:t>
            </a:r>
            <a:r>
              <a:rPr lang="en-US" altLang="en-US" dirty="0">
                <a:ea typeface="ヒラギノ角ゴ Pro W3" pitchFamily="-65" charset="-128"/>
              </a:rPr>
              <a:t> return from an investment (cont.)</a:t>
            </a:r>
            <a:endParaRPr lang="en-US" altLang="en-US" dirty="0">
              <a:ea typeface="ヒラギノ角ゴ Pro W3" pitchFamily="-65" charset="-128"/>
            </a:endParaRPr>
          </a:p>
        </p:txBody>
      </p:sp>
      <p:sp>
        <p:nvSpPr>
          <p:cNvPr id="14339" name="Content Placeholder 2"/>
          <p:cNvSpPr>
            <a:spLocks noGrp="1"/>
          </p:cNvSpPr>
          <p:nvPr>
            <p:ph idx="1"/>
          </p:nvPr>
        </p:nvSpPr>
        <p:spPr/>
        <p:txBody>
          <a:bodyPr/>
          <a:lstStyle/>
          <a:p>
            <a:pPr marL="0" indent="0">
              <a:buNone/>
              <a:defRPr/>
            </a:pPr>
            <a:r>
              <a:rPr lang="en-US" altLang="en-US" dirty="0">
                <a:ea typeface="ヒラギノ角ゴ Pro W3" pitchFamily="-65" charset="-128"/>
              </a:rPr>
              <a:t>The Table indicates that the returns from investing in common stocks can be positive or negative.</a:t>
            </a:r>
            <a:endParaRPr lang="en-US" altLang="en-US" dirty="0">
              <a:ea typeface="ヒラギノ角ゴ Pro W3" pitchFamily="-65" charset="-128"/>
            </a:endParaRPr>
          </a:p>
          <a:p>
            <a:pPr>
              <a:defRPr/>
            </a:pPr>
            <a:endParaRPr lang="en-US" altLang="en-US" dirty="0">
              <a:ea typeface="ヒラギノ角ゴ Pro W3" pitchFamily="-65" charset="-128"/>
            </a:endParaRPr>
          </a:p>
          <a:p>
            <a:pPr marL="0" indent="0">
              <a:buNone/>
              <a:defRPr/>
            </a:pPr>
            <a:r>
              <a:rPr lang="en-US" altLang="en-US" dirty="0">
                <a:ea typeface="ヒラギノ角ゴ Pro W3" pitchFamily="-65" charset="-128"/>
              </a:rPr>
              <a:t>However, past performance is not an indicator of future performance. In general, we expect to receive higher returns for assuming more risk.</a:t>
            </a: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nchor="ctr">
            <a:noAutofit/>
          </a:bodyPr>
          <a:lstStyle/>
          <a:p>
            <a:r>
              <a:rPr lang="en-AU" noProof="0" dirty="0"/>
              <a:t>Beta and Cost of Capital</a:t>
            </a:r>
            <a:endParaRPr lang="en-AU" noProof="0" dirty="0"/>
          </a:p>
        </p:txBody>
      </p:sp>
      <p:sp>
        <p:nvSpPr>
          <p:cNvPr id="14342" name="Rectangle 3"/>
          <p:cNvSpPr>
            <a:spLocks noGrp="1" noChangeArrowheads="1"/>
          </p:cNvSpPr>
          <p:nvPr>
            <p:ph idx="1"/>
          </p:nvPr>
        </p:nvSpPr>
        <p:spPr/>
        <p:txBody>
          <a:bodyPr rIns="91440"/>
          <a:lstStyle/>
          <a:p>
            <a:r>
              <a:rPr lang="en-AU" noProof="0" dirty="0"/>
              <a:t>For securities with beta not equal to one, the risk premium demanded is proportional to beta:</a:t>
            </a:r>
            <a:endParaRPr lang="en-AU" noProof="0" dirty="0"/>
          </a:p>
        </p:txBody>
      </p:sp>
      <p:graphicFrame>
        <p:nvGraphicFramePr>
          <p:cNvPr id="14338" name="Object 4"/>
          <p:cNvGraphicFramePr>
            <a:graphicFrameLocks noChangeAspect="1"/>
          </p:cNvGraphicFramePr>
          <p:nvPr/>
        </p:nvGraphicFramePr>
        <p:xfrm>
          <a:off x="2189163" y="3217863"/>
          <a:ext cx="7581900" cy="1130300"/>
        </p:xfrm>
        <a:graphic>
          <a:graphicData uri="http://schemas.openxmlformats.org/presentationml/2006/ole">
            <mc:AlternateContent xmlns:mc="http://schemas.openxmlformats.org/markup-compatibility/2006">
              <mc:Choice xmlns:v="urn:schemas-microsoft-com:vml" Requires="v">
                <p:oleObj spid="_x0000_s9220" name="Equation" r:id="rId1" imgW="181965600" imgH="27127200" progId="Equation.DSMT4">
                  <p:embed/>
                </p:oleObj>
              </mc:Choice>
              <mc:Fallback>
                <p:oleObj name="Equation" r:id="rId1" imgW="181965600" imgH="27127200" progId="Equation.DSMT4">
                  <p:embed/>
                  <p:pic>
                    <p:nvPicPr>
                      <p:cNvPr id="0" name="Object 4"/>
                      <p:cNvPicPr>
                        <a:picLocks noChangeAspect="1" noChangeArrowheads="1"/>
                      </p:cNvPicPr>
                      <p:nvPr/>
                    </p:nvPicPr>
                    <p:blipFill>
                      <a:blip r:embed="rId2"/>
                      <a:srcRect/>
                      <a:stretch>
                        <a:fillRect/>
                      </a:stretch>
                    </p:blipFill>
                    <p:spPr bwMode="auto">
                      <a:xfrm>
                        <a:off x="2189163" y="3217863"/>
                        <a:ext cx="7581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r>
              <a:rPr lang="en-AU" noProof="0" dirty="0"/>
              <a:t>Try it Out</a:t>
            </a:r>
            <a:endParaRPr lang="en-AU" noProof="0" dirty="0"/>
          </a:p>
        </p:txBody>
      </p:sp>
      <p:sp>
        <p:nvSpPr>
          <p:cNvPr id="84997" name="Rectangle 3"/>
          <p:cNvSpPr>
            <a:spLocks noGrp="1" noChangeArrowheads="1"/>
          </p:cNvSpPr>
          <p:nvPr>
            <p:ph idx="1"/>
          </p:nvPr>
        </p:nvSpPr>
        <p:spPr/>
        <p:txBody>
          <a:bodyPr/>
          <a:lstStyle/>
          <a:p>
            <a:r>
              <a:rPr lang="en-AU" noProof="0" dirty="0"/>
              <a:t>Assume the economy has a 60% chance of the market return will 15% next year and a 40% chance the market return will be 5% next year.</a:t>
            </a:r>
            <a:endParaRPr lang="en-AU" noProof="0" dirty="0"/>
          </a:p>
          <a:p>
            <a:r>
              <a:rPr lang="en-AU" noProof="0" dirty="0"/>
              <a:t>Assume the risk-free rate is 6%.</a:t>
            </a:r>
            <a:endParaRPr lang="en-AU" noProof="0" dirty="0"/>
          </a:p>
          <a:p>
            <a:r>
              <a:rPr lang="en-AU" noProof="0" dirty="0"/>
              <a:t>If Microsoft’s beta is 1.18, what is its expected return next year?</a:t>
            </a:r>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normAutofit fontScale="90000"/>
          </a:bodyPr>
          <a:lstStyle/>
          <a:p>
            <a:r>
              <a:rPr lang="en-AU" noProof="0" dirty="0"/>
              <a:t>Solution</a:t>
            </a:r>
            <a:endParaRPr lang="en-AU" noProof="0" dirty="0"/>
          </a:p>
        </p:txBody>
      </p:sp>
      <p:sp>
        <p:nvSpPr>
          <p:cNvPr id="86021" name="Rectangle 3"/>
          <p:cNvSpPr>
            <a:spLocks noGrp="1" noChangeArrowheads="1"/>
          </p:cNvSpPr>
          <p:nvPr>
            <p:ph idx="1"/>
          </p:nvPr>
        </p:nvSpPr>
        <p:spPr/>
        <p:txBody>
          <a:bodyPr/>
          <a:lstStyle/>
          <a:p>
            <a:r>
              <a:rPr lang="en-AU" noProof="0" dirty="0"/>
              <a:t>E[</a:t>
            </a:r>
            <a:r>
              <a:rPr lang="en-AU" noProof="0" dirty="0" err="1"/>
              <a:t>R</a:t>
            </a:r>
            <a:r>
              <a:rPr lang="en-AU" baseline="-25000" noProof="0" dirty="0" err="1"/>
              <a:t>Mkt</a:t>
            </a:r>
            <a:r>
              <a:rPr lang="en-AU" noProof="0" dirty="0"/>
              <a:t>] = (60% × 15%) + (40% × 5%) = 11%</a:t>
            </a:r>
            <a:endParaRPr lang="en-AU" noProof="0" dirty="0"/>
          </a:p>
          <a:p>
            <a:r>
              <a:rPr lang="en-AU" noProof="0" dirty="0"/>
              <a:t>E[R] = </a:t>
            </a:r>
            <a:r>
              <a:rPr lang="en-AU" noProof="0" dirty="0" err="1"/>
              <a:t>r</a:t>
            </a:r>
            <a:r>
              <a:rPr lang="en-AU" baseline="-25000" noProof="0" dirty="0" err="1"/>
              <a:t>f</a:t>
            </a:r>
            <a:r>
              <a:rPr lang="en-AU" noProof="0" dirty="0"/>
              <a:t> + β ×(E[</a:t>
            </a:r>
            <a:r>
              <a:rPr lang="en-AU" noProof="0" dirty="0" err="1"/>
              <a:t>R</a:t>
            </a:r>
            <a:r>
              <a:rPr lang="en-AU" baseline="-25000" noProof="0" dirty="0" err="1"/>
              <a:t>Mkt</a:t>
            </a:r>
            <a:r>
              <a:rPr lang="en-AU" noProof="0" dirty="0"/>
              <a:t>] − </a:t>
            </a:r>
            <a:r>
              <a:rPr lang="en-AU" noProof="0" dirty="0" err="1"/>
              <a:t>r</a:t>
            </a:r>
            <a:r>
              <a:rPr lang="en-AU" baseline="-25000" noProof="0" dirty="0" err="1"/>
              <a:t>f</a:t>
            </a:r>
            <a:r>
              <a:rPr lang="en-AU" noProof="0" dirty="0"/>
              <a:t> )</a:t>
            </a:r>
            <a:endParaRPr lang="en-AU" noProof="0" dirty="0"/>
          </a:p>
          <a:p>
            <a:r>
              <a:rPr lang="en-AU" noProof="0" dirty="0"/>
              <a:t>E[R] = 6% + 1.18 × (11% − 6%) </a:t>
            </a:r>
            <a:endParaRPr lang="en-AU" noProof="0" dirty="0"/>
          </a:p>
          <a:p>
            <a:r>
              <a:rPr lang="en-AU" noProof="0" dirty="0"/>
              <a:t>E[R] = 6% + 5.9% = 11.9%</a:t>
            </a:r>
            <a:endParaRPr lang="en-AU" noProof="0"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p:txBody>
          <a:bodyPr/>
          <a:lstStyle/>
          <a:p>
            <a:r>
              <a:rPr lang="en-AU" noProof="0"/>
              <a:t>Beta and the Cost of Capital</a:t>
            </a:r>
            <a:endParaRPr lang="en-AU" noProof="0" dirty="0"/>
          </a:p>
        </p:txBody>
      </p:sp>
      <p:sp>
        <p:nvSpPr>
          <p:cNvPr id="87045" name="Rectangle 3"/>
          <p:cNvSpPr>
            <a:spLocks noGrp="1" noChangeArrowheads="1"/>
          </p:cNvSpPr>
          <p:nvPr>
            <p:ph idx="1"/>
          </p:nvPr>
        </p:nvSpPr>
        <p:spPr/>
        <p:txBody>
          <a:bodyPr/>
          <a:lstStyle/>
          <a:p>
            <a:endParaRPr lang="en-AU" noProof="0" dirty="0"/>
          </a:p>
          <a:p>
            <a:endParaRPr lang="en-AU" dirty="0"/>
          </a:p>
          <a:p>
            <a:pPr marL="0" indent="0">
              <a:buNone/>
            </a:pPr>
            <a:endParaRPr lang="en-AU" dirty="0"/>
          </a:p>
          <a:p>
            <a:r>
              <a:rPr lang="en-AU" noProof="0" dirty="0"/>
              <a:t>This equation is often referred to as the </a:t>
            </a:r>
            <a:r>
              <a:rPr lang="en-AU" b="1" noProof="0" dirty="0">
                <a:solidFill>
                  <a:schemeClr val="accent3">
                    <a:lumMod val="75000"/>
                  </a:schemeClr>
                </a:solidFill>
              </a:rPr>
              <a:t>Capital Asset Pricing Model (CAPM)</a:t>
            </a:r>
            <a:r>
              <a:rPr lang="en-AU" noProof="0" dirty="0"/>
              <a:t>. It is the most important method for estimating the cost of capital that is used in practice.</a:t>
            </a:r>
            <a:endParaRPr lang="en-AU" noProof="0" dirty="0"/>
          </a:p>
        </p:txBody>
      </p:sp>
      <p:graphicFrame>
        <p:nvGraphicFramePr>
          <p:cNvPr id="2" name="Object 1"/>
          <p:cNvGraphicFramePr>
            <a:graphicFrameLocks noChangeAspect="1"/>
          </p:cNvGraphicFramePr>
          <p:nvPr/>
        </p:nvGraphicFramePr>
        <p:xfrm>
          <a:off x="3575720" y="2276872"/>
          <a:ext cx="4775200" cy="520700"/>
        </p:xfrm>
        <a:graphic>
          <a:graphicData uri="http://schemas.openxmlformats.org/presentationml/2006/ole">
            <mc:AlternateContent xmlns:mc="http://schemas.openxmlformats.org/markup-compatibility/2006">
              <mc:Choice xmlns:v="urn:schemas-microsoft-com:vml" Requires="v">
                <p:oleObj spid="_x0000_s10244" name="Equation" r:id="rId1" imgW="114604800" imgH="12496800" progId="Equation.DSMT4">
                  <p:embed/>
                </p:oleObj>
              </mc:Choice>
              <mc:Fallback>
                <p:oleObj name="Equation" r:id="rId1" imgW="114604800" imgH="12496800" progId="Equation.DSMT4">
                  <p:embed/>
                  <p:pic>
                    <p:nvPicPr>
                      <p:cNvPr id="0" name="Object 1"/>
                      <p:cNvPicPr>
                        <a:picLocks noChangeAspect="1" noChangeArrowheads="1"/>
                      </p:cNvPicPr>
                      <p:nvPr/>
                    </p:nvPicPr>
                    <p:blipFill>
                      <a:blip r:embed="rId2"/>
                      <a:srcRect/>
                      <a:stretch>
                        <a:fillRect/>
                      </a:stretch>
                    </p:blipFill>
                    <p:spPr bwMode="auto">
                      <a:xfrm>
                        <a:off x="3575720" y="2276872"/>
                        <a:ext cx="4775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a:ea typeface="ヒラギノ角ゴ Pro W3" pitchFamily="-65" charset="-128"/>
              </a:rPr>
              <a:t>Calculating portfolio beta</a:t>
            </a:r>
            <a:endParaRPr lang="en-US" altLang="en-US">
              <a:ea typeface="ヒラギノ角ゴ Pro W3" pitchFamily="-65" charset="-128"/>
            </a:endParaRPr>
          </a:p>
        </p:txBody>
      </p:sp>
      <p:sp>
        <p:nvSpPr>
          <p:cNvPr id="46083" name="Content Placeholder 2"/>
          <p:cNvSpPr>
            <a:spLocks noGrp="1"/>
          </p:cNvSpPr>
          <p:nvPr>
            <p:ph idx="1"/>
          </p:nvPr>
        </p:nvSpPr>
        <p:spPr/>
        <p:txBody>
          <a:bodyPr/>
          <a:lstStyle/>
          <a:p>
            <a:pPr marL="0" indent="0">
              <a:buNone/>
            </a:pPr>
            <a:r>
              <a:rPr lang="en-US" altLang="en-US">
                <a:ea typeface="ヒラギノ角ゴ Pro W3" pitchFamily="-65" charset="-128"/>
              </a:rPr>
              <a:t>The </a:t>
            </a:r>
            <a:r>
              <a:rPr lang="en-US" altLang="en-US" b="1">
                <a:ea typeface="ヒラギノ角ゴ Pro W3" pitchFamily="-65" charset="-128"/>
              </a:rPr>
              <a:t>portfolio beta </a:t>
            </a:r>
            <a:r>
              <a:rPr lang="en-US" altLang="en-US">
                <a:ea typeface="ヒラギノ角ゴ Pro W3" pitchFamily="-65" charset="-128"/>
              </a:rPr>
              <a:t>measures the systematic risk of the portfolio.</a:t>
            </a:r>
            <a:endParaRPr lang="en-US" altLang="en-US">
              <a:ea typeface="ヒラギノ角ゴ Pro W3" pitchFamily="-65" charset="-128"/>
            </a:endParaRPr>
          </a:p>
          <a:p>
            <a:pPr marL="0" indent="0">
              <a:buNone/>
            </a:pPr>
            <a:endParaRPr lang="en-US" altLang="en-US">
              <a:ea typeface="ヒラギノ角ゴ Pro W3" pitchFamily="-65" charset="-128"/>
            </a:endParaRPr>
          </a:p>
          <a:p>
            <a:pPr marL="0" indent="0">
              <a:buNone/>
            </a:pPr>
            <a:endParaRPr lang="en-US" altLang="en-US">
              <a:ea typeface="ヒラギノ角ゴ Pro W3" pitchFamily="-65" charset="-128"/>
            </a:endParaRPr>
          </a:p>
          <a:p>
            <a:pPr marL="0" indent="0"/>
            <a:endParaRPr lang="en-US" altLang="en-US">
              <a:ea typeface="ヒラギノ角ゴ Pro W3" pitchFamily="-65" charset="-128"/>
            </a:endParaRPr>
          </a:p>
          <a:p>
            <a:pPr marL="0" indent="0"/>
            <a:endParaRPr lang="en-US" altLang="en-US">
              <a:ea typeface="ヒラギノ角ゴ Pro W3" pitchFamily="-65" charset="-128"/>
            </a:endParaRPr>
          </a:p>
        </p:txBody>
      </p:sp>
      <p:pic>
        <p:nvPicPr>
          <p:cNvPr id="46084" name="Picture 5" descr="D:\Project\PAU12\PRODUCTION\DSG\Ch08\ch08_1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3048000"/>
            <a:ext cx="87249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dirty="0">
                <a:ea typeface="ヒラギノ角ゴ Pro W3" pitchFamily="-65" charset="-128"/>
              </a:rPr>
              <a:t>Calculating portfolio beta (cont.)</a:t>
            </a:r>
            <a:endParaRPr lang="en-US" altLang="en-US" dirty="0">
              <a:ea typeface="ヒラギノ角ゴ Pro W3" pitchFamily="-65" charset="-128"/>
            </a:endParaRPr>
          </a:p>
        </p:txBody>
      </p:sp>
      <p:sp>
        <p:nvSpPr>
          <p:cNvPr id="47107" name="Content Placeholder 2"/>
          <p:cNvSpPr>
            <a:spLocks noGrp="1"/>
          </p:cNvSpPr>
          <p:nvPr>
            <p:ph idx="1"/>
          </p:nvPr>
        </p:nvSpPr>
        <p:spPr/>
        <p:txBody>
          <a:bodyPr/>
          <a:lstStyle/>
          <a:p>
            <a:pPr marL="0" indent="0">
              <a:buNone/>
            </a:pPr>
            <a:r>
              <a:rPr lang="en-US" altLang="en-US" u="sng" dirty="0">
                <a:ea typeface="ヒラギノ角ゴ Pro W3" pitchFamily="-65" charset="-128"/>
              </a:rPr>
              <a:t>Example:</a:t>
            </a:r>
            <a:r>
              <a:rPr lang="en-US" altLang="en-US" dirty="0">
                <a:ea typeface="ヒラギノ角ゴ Pro W3" pitchFamily="-65" charset="-128"/>
              </a:rPr>
              <a:t> Consider a portfolio that is composed of three investments with betas equal to 1.20, 0.70 and 0.25. </a:t>
            </a:r>
            <a:endParaRPr lang="en-US" altLang="en-US" dirty="0">
              <a:ea typeface="ヒラギノ角ゴ Pro W3" pitchFamily="-65" charset="-128"/>
            </a:endParaRPr>
          </a:p>
          <a:p>
            <a:pPr marL="0" indent="0">
              <a:buNone/>
            </a:pPr>
            <a:endParaRPr lang="en-US" altLang="en-US" sz="1200" dirty="0">
              <a:ea typeface="ヒラギノ角ゴ Pro W3" pitchFamily="-65" charset="-128"/>
            </a:endParaRPr>
          </a:p>
          <a:p>
            <a:pPr marL="0" indent="0">
              <a:buNone/>
            </a:pPr>
            <a:r>
              <a:rPr lang="en-US" altLang="en-US" dirty="0">
                <a:ea typeface="ヒラギノ角ゴ Pro W3" pitchFamily="-65" charset="-128"/>
              </a:rPr>
              <a:t>If you invest half of the portfolio in the first investment and one-fourth is invested in each of the remaining investments, what will be the beta for the portfolio?</a:t>
            </a:r>
            <a:endParaRPr lang="en-US" altLang="en-US" dirty="0">
              <a:ea typeface="ヒラギノ角ゴ Pro W3" pitchFamily="-65" charset="-128"/>
            </a:endParaRPr>
          </a:p>
          <a:p>
            <a:pPr lvl="1" eaLnBrk="1" hangingPunct="1">
              <a:buFontTx/>
              <a:buNone/>
            </a:pPr>
            <a:endParaRPr lang="en-US" altLang="en-US" sz="1200" dirty="0">
              <a:ea typeface="ヒラギノ角ゴ Pro W3" pitchFamily="-65" charset="-128"/>
            </a:endParaRPr>
          </a:p>
          <a:p>
            <a:pPr lvl="1" eaLnBrk="1" hangingPunct="1">
              <a:buFontTx/>
              <a:buNone/>
            </a:pPr>
            <a:r>
              <a:rPr lang="en-US" altLang="en-US" dirty="0">
                <a:ea typeface="ヒラギノ角ゴ Pro W3" pitchFamily="-65" charset="-128"/>
              </a:rPr>
              <a:t>= .5(1.2) + .25(0.7) + .25(.25)</a:t>
            </a:r>
            <a:endParaRPr lang="en-US" altLang="en-US" dirty="0">
              <a:ea typeface="ヒラギノ角ゴ Pro W3" pitchFamily="-65" charset="-128"/>
            </a:endParaRPr>
          </a:p>
          <a:p>
            <a:pPr lvl="1" eaLnBrk="1" hangingPunct="1">
              <a:buFontTx/>
              <a:buNone/>
            </a:pPr>
            <a:r>
              <a:rPr lang="en-US" altLang="en-US" dirty="0">
                <a:ea typeface="ヒラギノ角ゴ Pro W3" pitchFamily="-65" charset="-128"/>
              </a:rPr>
              <a:t>= </a:t>
            </a:r>
            <a:r>
              <a:rPr lang="en-US" altLang="en-US" b="1" dirty="0">
                <a:solidFill>
                  <a:srgbClr val="290FAB"/>
                </a:solidFill>
                <a:ea typeface="ヒラギノ角ゴ Pro W3" pitchFamily="-65" charset="-128"/>
              </a:rPr>
              <a:t>0.8375</a:t>
            </a:r>
            <a:endParaRPr lang="en-US" altLang="en-US" b="1" dirty="0">
              <a:solidFill>
                <a:srgbClr val="290FAB"/>
              </a:solidFill>
              <a:ea typeface="ヒラギノ角ゴ Pro W3" pitchFamily="-65" charset="-128"/>
            </a:endParaRPr>
          </a:p>
          <a:p>
            <a:pPr marL="0" indent="0">
              <a:buNone/>
            </a:pPr>
            <a:endParaRPr lang="en-US" altLang="en-US" dirty="0">
              <a:ea typeface="ヒラギノ角ゴ Pro W3" pitchFamily="-65" charset="-128"/>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65" charset="-128"/>
              </a:rPr>
              <a:t>Calculating portfolio expected return</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p:txBody>
              <a:bodyPr/>
              <a:lstStyle/>
              <a:p>
                <a:r>
                  <a:rPr lang="en-US" dirty="0"/>
                  <a:t>CAPM</a:t>
                </a:r>
                <a:endParaRPr lang="en-US" dirty="0"/>
              </a:p>
              <a:p>
                <a:endParaRPr lang="en-US" dirty="0"/>
              </a:p>
              <a:p>
                <a:endParaRPr lang="en-US" dirty="0"/>
              </a:p>
              <a:p>
                <a:r>
                  <a:rPr lang="en-US" dirty="0"/>
                  <a:t>Assume risk-free rate is 4%, Market risk premium is 6%</a:t>
                </a:r>
                <a:endParaRPr lang="en-US" dirty="0"/>
              </a:p>
              <a:p>
                <a:pPr marL="0" indent="0">
                  <a:buNone/>
                </a:pPr>
                <a14:m>
                  <m:oMath xmlns:m="http://schemas.openxmlformats.org/officeDocument/2006/math">
                    <m:r>
                      <a:rPr lang="en-US" b="0" i="1" smtClean="0">
                        <a:latin typeface="Cambria Math" panose="02040503050406030204" pitchFamily="18" charset="0"/>
                      </a:rPr>
                      <m:t>𝐸𝑥𝑝𝑒𝑐𝑡𝑒𝑑</m:t>
                    </m:r>
                    <m:r>
                      <a:rPr lang="en-US" b="0" i="1" smtClean="0">
                        <a:latin typeface="Cambria Math" panose="02040503050406030204" pitchFamily="18" charset="0"/>
                      </a:rPr>
                      <m:t> </m:t>
                    </m:r>
                    <m:r>
                      <a:rPr lang="en-US" b="0" i="1" smtClean="0">
                        <a:latin typeface="Cambria Math" panose="02040503050406030204" pitchFamily="18" charset="0"/>
                      </a:rPr>
                      <m:t>𝑃𝑜𝑟𝑡𝑓𝑜𝑙𝑖𝑜</m:t>
                    </m:r>
                    <m:r>
                      <a:rPr lang="en-US" b="0" i="1" smtClean="0">
                        <a:latin typeface="Cambria Math" panose="02040503050406030204" pitchFamily="18" charset="0"/>
                      </a:rPr>
                      <m:t> </m:t>
                    </m:r>
                    <m:r>
                      <a:rPr lang="en-US" b="0" i="1" smtClean="0">
                        <a:latin typeface="Cambria Math" panose="02040503050406030204" pitchFamily="18" charset="0"/>
                      </a:rPr>
                      <m:t>𝑅𝑒𝑡𝑢𝑟𝑛</m:t>
                    </m:r>
                    <m:r>
                      <a:rPr lang="en-US"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8375</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025</m:t>
                    </m:r>
                    <m:r>
                      <a:rPr lang="en-US" b="0" i="1"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pPr marL="0" indent="0">
                  <a:buNone/>
                </a:pPr>
                <a:endParaRPr lang="en-US" dirty="0"/>
              </a:p>
              <a:p>
                <a:pPr marL="0" indent="0">
                  <a:buNone/>
                </a:pPr>
                <a:endParaRPr lang="en-US" dirty="0"/>
              </a:p>
              <a:p>
                <a:pPr marL="0" indent="0">
                  <a:buNone/>
                </a:pPr>
                <a:endParaRPr lang="en-US" dirty="0"/>
              </a:p>
            </p:txBody>
          </p:sp>
        </mc:Choice>
        <mc:Fallback>
          <p:sp>
            <p:nvSpPr>
              <p:cNvPr id="4" name="Content Placeholder 3"/>
              <p:cNvSpPr>
                <a:spLocks noRot="1" noChangeAspect="1" noMove="1" noResize="1" noEditPoints="1" noAdjustHandles="1" noChangeArrowheads="1" noChangeShapeType="1" noTextEdit="1"/>
              </p:cNvSpPr>
              <p:nvPr>
                <p:ph idx="1"/>
              </p:nvPr>
            </p:nvSpPr>
            <p:spPr>
              <a:blipFill rotWithShape="1">
                <a:blip r:embed="rId1"/>
                <a:stretch>
                  <a:fillRect t="-7"/>
                </a:stretch>
              </a:blipFill>
            </p:spPr>
            <p:txBody>
              <a:bodyPr/>
              <a:lstStyle/>
              <a:p>
                <a:r>
                  <a:rPr lang="zh-CN" altLang="en-US">
                    <a:noFill/>
                  </a:rPr>
                  <a:t> </a:t>
                </a:r>
              </a:p>
            </p:txBody>
          </p:sp>
        </mc:Fallback>
      </mc:AlternateContent>
      <p:graphicFrame>
        <p:nvGraphicFramePr>
          <p:cNvPr id="5" name="Object 4"/>
          <p:cNvGraphicFramePr>
            <a:graphicFrameLocks noChangeAspect="1"/>
          </p:cNvGraphicFramePr>
          <p:nvPr/>
        </p:nvGraphicFramePr>
        <p:xfrm>
          <a:off x="3502025" y="2114550"/>
          <a:ext cx="4775200" cy="520700"/>
        </p:xfrm>
        <a:graphic>
          <a:graphicData uri="http://schemas.openxmlformats.org/presentationml/2006/ole">
            <mc:AlternateContent xmlns:mc="http://schemas.openxmlformats.org/markup-compatibility/2006">
              <mc:Choice xmlns:v="urn:schemas-microsoft-com:vml" Requires="v">
                <p:oleObj spid="_x0000_s11268" name="Equation" r:id="rId2" imgW="114604800" imgH="12496800" progId="Equation.DSMT4">
                  <p:embed/>
                </p:oleObj>
              </mc:Choice>
              <mc:Fallback>
                <p:oleObj name="Equation" r:id="rId2" imgW="114604800" imgH="12496800" progId="Equation.DSMT4">
                  <p:embed/>
                  <p:pic>
                    <p:nvPicPr>
                      <p:cNvPr id="0" name="Object 4"/>
                      <p:cNvPicPr>
                        <a:picLocks noChangeAspect="1" noChangeArrowheads="1"/>
                      </p:cNvPicPr>
                      <p:nvPr/>
                    </p:nvPicPr>
                    <p:blipFill>
                      <a:blip r:embed="rId3"/>
                      <a:srcRect/>
                      <a:stretch>
                        <a:fillRect/>
                      </a:stretch>
                    </p:blipFill>
                    <p:spPr bwMode="auto">
                      <a:xfrm>
                        <a:off x="3502025" y="2114550"/>
                        <a:ext cx="4775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ooter Placeholder 5"/>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uq theme 2">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uq theme 2</Template>
  <TotalTime>0</TotalTime>
  <Words>23431</Words>
  <Application>WPS 演示</Application>
  <PresentationFormat>Widescreen</PresentationFormat>
  <Paragraphs>939</Paragraphs>
  <Slides>96</Slides>
  <Notes>96</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20</vt:i4>
      </vt:variant>
      <vt:variant>
        <vt:lpstr>幻灯片标题</vt:lpstr>
      </vt:variant>
      <vt:variant>
        <vt:i4>96</vt:i4>
      </vt:variant>
    </vt:vector>
  </HeadingPairs>
  <TitlesOfParts>
    <vt:vector size="141" baseType="lpstr">
      <vt:lpstr>Arial</vt:lpstr>
      <vt:lpstr>宋体</vt:lpstr>
      <vt:lpstr>Wingdings</vt:lpstr>
      <vt:lpstr>Verdana</vt:lpstr>
      <vt:lpstr>MS PGothic</vt:lpstr>
      <vt:lpstr>ヒラギノ角ゴ Pro W3</vt:lpstr>
      <vt:lpstr>Yu Gothic</vt:lpstr>
      <vt:lpstr>Wingdings</vt:lpstr>
      <vt:lpstr>微软雅黑</vt:lpstr>
      <vt:lpstr>Arial Unicode MS</vt:lpstr>
      <vt:lpstr>Calibri</vt:lpstr>
      <vt:lpstr>Times New Roman</vt:lpstr>
      <vt:lpstr>Calibri</vt:lpstr>
      <vt:lpstr>ヒラギノ角ゴ Pro W3</vt:lpstr>
      <vt:lpstr>Short Hand</vt:lpstr>
      <vt:lpstr>AMGDT</vt:lpstr>
      <vt:lpstr>Courier New</vt:lpstr>
      <vt:lpstr>Perpetua</vt:lpstr>
      <vt:lpstr>Symbol</vt:lpstr>
      <vt:lpstr>Cambria</vt:lpstr>
      <vt:lpstr>Tahoma</vt:lpstr>
      <vt:lpstr>Symbol</vt:lpstr>
      <vt:lpstr>AGaramond-Italic</vt:lpstr>
      <vt:lpstr>Cambria Math</vt:lpstr>
      <vt:lpstr>uq theme 2</vt:lpstr>
      <vt:lpstr>Equation.3</vt:lpstr>
      <vt:lpstr>Equation.DSMT4</vt:lpstr>
      <vt:lpstr>Equation.DSMT4</vt:lpstr>
      <vt:lpstr>Equation.DSMT4</vt:lpstr>
      <vt:lpstr>Equation.3</vt:lpstr>
      <vt:lpstr>Excel.Sheet.8</vt:lpstr>
      <vt:lpstr>Excel.Chart.8</vt:lpstr>
      <vt:lpstr>Equation.DSMT4</vt:lpstr>
      <vt:lpstr>Equation.DSMT4</vt:lpstr>
      <vt:lpstr>Equation.DSMT4</vt:lpstr>
      <vt:lpstr>Equation.DSMT4</vt:lpstr>
      <vt:lpstr>Equation.DSMT4</vt:lpstr>
      <vt:lpstr>Equation.DSMT4</vt:lpstr>
      <vt:lpstr>Equation.3</vt:lpstr>
      <vt:lpstr>Equation.3</vt:lpstr>
      <vt:lpstr>Equation.3</vt:lpstr>
      <vt:lpstr>Equation.DSMT4</vt:lpstr>
      <vt:lpstr>Excel.Sheet.8</vt:lpstr>
      <vt:lpstr>Equation.DSMT4</vt:lpstr>
      <vt:lpstr>Equation.3</vt:lpstr>
      <vt:lpstr>FINM 7409 Financial Management for Decision Makers</vt:lpstr>
      <vt:lpstr>Part 1: Realised and Expected Rates of Return and Risk</vt:lpstr>
      <vt:lpstr>Risk and return</vt:lpstr>
      <vt:lpstr>Calculating the realised return from an investment</vt:lpstr>
      <vt:lpstr>Calculating the realised return from an investment (cont.)</vt:lpstr>
      <vt:lpstr>Calculating the realised return from an investment (cont.)</vt:lpstr>
      <vt:lpstr>Calculating the realised return from an investment (cont.)</vt:lpstr>
      <vt:lpstr>Measuring an investor’s realised rate of return from investing in ordinary shares</vt:lpstr>
      <vt:lpstr>Calculating the realised return from an investment (cont.)</vt:lpstr>
      <vt:lpstr>Calculating the expected return from an investment</vt:lpstr>
      <vt:lpstr>Calculating the expected return from an investment (cont.)</vt:lpstr>
      <vt:lpstr>Calculating the expected rate of return for an investment in ordinary shares</vt:lpstr>
      <vt:lpstr>Calculating the expected return from an investment (cont.)</vt:lpstr>
      <vt:lpstr>Concept of Risk</vt:lpstr>
      <vt:lpstr>Measuring risk</vt:lpstr>
      <vt:lpstr>Measuring risk (cont.)</vt:lpstr>
      <vt:lpstr>Calculating the variance and standard deviation of the rate of return on an investment</vt:lpstr>
      <vt:lpstr>Calculating the variance and standard deviation of the rate of return on an investment (cont.)</vt:lpstr>
      <vt:lpstr>Probability distribution of returns for a Treasury Bill and the ordinary shares of the Ace Publishing Company</vt:lpstr>
      <vt:lpstr>Calculating the variance and standard deviation of the rate of return on an investment (cont.)</vt:lpstr>
      <vt:lpstr>Calculating the variance and standard deviation of the rate of return on an investment (cont.)</vt:lpstr>
      <vt:lpstr>Calculating the variance and standard deviation of the rate of return on an investment (cont.)</vt:lpstr>
      <vt:lpstr>Measuring the variance and standard deviation of an investment in Ace Publishing’s Shares</vt:lpstr>
      <vt:lpstr>Calculating the variance and standard deviation of the rate of return on an investment (cont.)</vt:lpstr>
      <vt:lpstr>CHECKPOINT:  CHECK YOURSELF</vt:lpstr>
      <vt:lpstr>Step 1: Picture the problem</vt:lpstr>
      <vt:lpstr>Step 2: Decide on a solution strategy</vt:lpstr>
      <vt:lpstr>Step 3: Solve</vt:lpstr>
      <vt:lpstr>Step 3: Solve (cont.)</vt:lpstr>
      <vt:lpstr>Step 4: Analyse</vt:lpstr>
      <vt:lpstr>Investor Preferences</vt:lpstr>
      <vt:lpstr>Example</vt:lpstr>
      <vt:lpstr>Part 2: Portfolio Returns and Portfolio Risk</vt:lpstr>
      <vt:lpstr>Risk and return of portfolios</vt:lpstr>
      <vt:lpstr>Calculating the expected return of a portfolio</vt:lpstr>
      <vt:lpstr>Calculating the expected return of a portfolio (cont.)</vt:lpstr>
      <vt:lpstr>CHECK YOURSELF</vt:lpstr>
      <vt:lpstr>Step 1: Picture the problem</vt:lpstr>
      <vt:lpstr>Step 2: Decide on a solution strategy</vt:lpstr>
      <vt:lpstr>Step 2: Decide on a solution strategy (cont.)</vt:lpstr>
      <vt:lpstr>Step 3: Solve</vt:lpstr>
      <vt:lpstr>Step 4: Analyse</vt:lpstr>
      <vt:lpstr>Step 5: Check yourself</vt:lpstr>
      <vt:lpstr>Portfolio Effect</vt:lpstr>
      <vt:lpstr>Covariance and Correlation</vt:lpstr>
      <vt:lpstr>Covariance and Correlation</vt:lpstr>
      <vt:lpstr>Covariance and Correlation</vt:lpstr>
      <vt:lpstr>Evaluating portfolio risk: Portfolio diversification</vt:lpstr>
      <vt:lpstr>Portfolio diversification (cont.)</vt:lpstr>
      <vt:lpstr>Diversification lessons</vt:lpstr>
      <vt:lpstr>Calculating portfolio risk (2-assets)</vt:lpstr>
      <vt:lpstr>CHECK YOURSELF</vt:lpstr>
      <vt:lpstr>Step 1: Picture the problem</vt:lpstr>
      <vt:lpstr>Step 2: Decide on a solution strategy</vt:lpstr>
      <vt:lpstr>Step 3: Solve</vt:lpstr>
      <vt:lpstr>Step 3: Solve (cont.)</vt:lpstr>
      <vt:lpstr>Step 4: Analyse</vt:lpstr>
      <vt:lpstr>Step 5: Check yourself</vt:lpstr>
      <vt:lpstr>Figure 8.1 Diversification and the correlation coefficient—BHP and Coca-Cola</vt:lpstr>
      <vt:lpstr>Figure 8.1 Diversification and the correlation coefficient—BHP and Coca-Cola (cont.)</vt:lpstr>
      <vt:lpstr>The impact of correlation coefficient on the risk of the portfolio</vt:lpstr>
      <vt:lpstr>Part 3 : Capital Asset Pricing Model (CAPM)</vt:lpstr>
      <vt:lpstr>The Historical Trade-Off Between Risk and Return in Large Portfolios, 1926–2005</vt:lpstr>
      <vt:lpstr>The Returns of Individual Stocks</vt:lpstr>
      <vt:lpstr>Figure 10.6  Historical Volatility and Return for 500 Individual Stocks, by Size, Updated Quarterly, 1926–2005</vt:lpstr>
      <vt:lpstr>Revision – 2 assets portfolio</vt:lpstr>
      <vt:lpstr>N-asset portfolio return and risk  </vt:lpstr>
      <vt:lpstr>Diversification: The N-asset Case and Risk of an Equally Weighted Portfolio</vt:lpstr>
      <vt:lpstr>Risk of an Equally Weighted Portfolio: An Example</vt:lpstr>
      <vt:lpstr>The Importance of Covariance as a Portfolio Becomes Large </vt:lpstr>
      <vt:lpstr>The Importance of Covariance as a Portfolio Becomes Large </vt:lpstr>
      <vt:lpstr>The Importance of Covariance as a Portfolio Becomes Large </vt:lpstr>
      <vt:lpstr>Diversification: The N-asset Case and Limits to Diversification</vt:lpstr>
      <vt:lpstr>Common Versus Independent Risk</vt:lpstr>
      <vt:lpstr>Diversification in Stock Portfolios</vt:lpstr>
      <vt:lpstr>Diversification</vt:lpstr>
      <vt:lpstr>Diversification</vt:lpstr>
      <vt:lpstr>Volatility of Portfolios of Type S and I Stocks</vt:lpstr>
      <vt:lpstr>Portfolio risk and the number of investments in the portfolio</vt:lpstr>
      <vt:lpstr>No Arbitrage and the Risk Premium</vt:lpstr>
      <vt:lpstr>No Arbitrage and the Risk Premium</vt:lpstr>
      <vt:lpstr>Measuring Systematic Risk</vt:lpstr>
      <vt:lpstr>Finding an Efficient Portfolio</vt:lpstr>
      <vt:lpstr>Sensitivity to Systematic Risk</vt:lpstr>
      <vt:lpstr>Estimating the beta coefficient for Woolworths Ltd (cont)</vt:lpstr>
      <vt:lpstr>Estimating the beta coefficient for Woolworths Ltd</vt:lpstr>
      <vt:lpstr>Interpreting Beta (β)</vt:lpstr>
      <vt:lpstr>Beta coefficients for selected companies</vt:lpstr>
      <vt:lpstr>Beta and the Cost of Capital</vt:lpstr>
      <vt:lpstr>Beta and Cost of Capital</vt:lpstr>
      <vt:lpstr>Try it Out</vt:lpstr>
      <vt:lpstr>Solution</vt:lpstr>
      <vt:lpstr>Beta and the Cost of Capital</vt:lpstr>
      <vt:lpstr>Calculating portfolio beta</vt:lpstr>
      <vt:lpstr>Calculating portfolio beta (cont.)</vt:lpstr>
      <vt:lpstr>Calculating portfolio expected return</vt:lpstr>
    </vt:vector>
  </TitlesOfParts>
  <LinksUpToDate>false</LinksUpToDate>
  <SharedDoc>false</SharedDoc>
  <HyperlinksChanged>false</HyperlinksChanged>
  <AppVersion>14.0000</AppVersion>
  <Pages>57</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of Bonds</dc:title>
  <dc:creator>Fuqua School of Business</dc:creator>
  <dc:subject>Valuation of Bonds and Stocks</dc:subject>
  <cp:lastModifiedBy>user</cp:lastModifiedBy>
  <cp:revision>223</cp:revision>
  <cp:lastPrinted>1996-10-24T13:51:00Z</cp:lastPrinted>
  <dcterms:created xsi:type="dcterms:W3CDTF">1996-10-21T11:45:00Z</dcterms:created>
  <dcterms:modified xsi:type="dcterms:W3CDTF">2021-06-12T14:53:12Z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7A6E134FE4E04050879F4238A51BF375</vt:lpwstr>
  </property>
  <property fmtid="{D5CDD505-2E9C-101B-9397-08002B2CF9AE}" pid="3" name="KSOProductBuildVer">
    <vt:lpwstr>2052-11.1.0.10577</vt:lpwstr>
  </property>
</Properties>
</file>